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29"/>
  </p:notesMasterIdLst>
  <p:handoutMasterIdLst>
    <p:handoutMasterId r:id="rId30"/>
  </p:handoutMasterIdLst>
  <p:sldIdLst>
    <p:sldId id="383" r:id="rId5"/>
    <p:sldId id="361" r:id="rId6"/>
    <p:sldId id="377" r:id="rId7"/>
    <p:sldId id="384" r:id="rId8"/>
    <p:sldId id="379" r:id="rId9"/>
    <p:sldId id="385" r:id="rId10"/>
    <p:sldId id="386" r:id="rId11"/>
    <p:sldId id="352" r:id="rId12"/>
    <p:sldId id="389" r:id="rId13"/>
    <p:sldId id="388" r:id="rId14"/>
    <p:sldId id="399" r:id="rId15"/>
    <p:sldId id="393" r:id="rId16"/>
    <p:sldId id="354" r:id="rId17"/>
    <p:sldId id="331" r:id="rId18"/>
    <p:sldId id="341" r:id="rId19"/>
    <p:sldId id="394" r:id="rId20"/>
    <p:sldId id="363" r:id="rId21"/>
    <p:sldId id="395" r:id="rId22"/>
    <p:sldId id="396" r:id="rId23"/>
    <p:sldId id="356" r:id="rId24"/>
    <p:sldId id="397" r:id="rId25"/>
    <p:sldId id="398" r:id="rId26"/>
    <p:sldId id="392" r:id="rId27"/>
    <p:sldId id="378" r:id="rId28"/>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 id="361"/>
            <p14:sldId id="377"/>
            <p14:sldId id="384"/>
          </p14:sldIdLst>
        </p14:section>
        <p14:section name="SLIDE STARTERS" id="{ACC24B29-0CC7-491A-A98A-CF7CBDBE501E}">
          <p14:sldIdLst>
            <p14:sldId id="379"/>
            <p14:sldId id="385"/>
            <p14:sldId id="386"/>
            <p14:sldId id="352"/>
            <p14:sldId id="389"/>
            <p14:sldId id="388"/>
            <p14:sldId id="399"/>
            <p14:sldId id="393"/>
            <p14:sldId id="354"/>
            <p14:sldId id="331"/>
            <p14:sldId id="341"/>
            <p14:sldId id="394"/>
            <p14:sldId id="363"/>
            <p14:sldId id="395"/>
            <p14:sldId id="396"/>
            <p14:sldId id="356"/>
            <p14:sldId id="397"/>
            <p14:sldId id="398"/>
            <p14:sldId id="392"/>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7290"/>
    <a:srgbClr val="E6E6E6"/>
    <a:srgbClr val="DC5924"/>
    <a:srgbClr val="B7472A"/>
    <a:srgbClr val="000000"/>
    <a:srgbClr val="FFFFFF"/>
    <a:srgbClr val="75D1FF"/>
    <a:srgbClr val="11161C"/>
    <a:srgbClr val="7F7F7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4972" autoAdjust="0"/>
  </p:normalViewPr>
  <p:slideViewPr>
    <p:cSldViewPr snapToGrid="0">
      <p:cViewPr varScale="1">
        <p:scale>
          <a:sx n="82" d="100"/>
          <a:sy n="82" d="100"/>
        </p:scale>
        <p:origin x="720" y="7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p:scale>
          <a:sx n="66" d="100"/>
          <a:sy n="66" d="100"/>
        </p:scale>
        <p:origin x="2539" y="28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tableStyles" Target="tableStyle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theme" Target="theme/theme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presProps" Target="presProp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handoutMaster" Target="handoutMasters/handoutMaster1.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8/16/2023</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8/16/2023</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dirty="0"/>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20</a:t>
            </a:fld>
            <a:endParaRPr lang="en-US" dirty="0"/>
          </a:p>
        </p:txBody>
      </p:sp>
    </p:spTree>
    <p:extLst>
      <p:ext uri="{BB962C8B-B14F-4D97-AF65-F5344CB8AC3E}">
        <p14:creationId xmlns:p14="http://schemas.microsoft.com/office/powerpoint/2010/main" val="118961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345095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dirty="0"/>
          </a:p>
        </p:txBody>
      </p:sp>
    </p:spTree>
    <p:extLst>
      <p:ext uri="{BB962C8B-B14F-4D97-AF65-F5344CB8AC3E}">
        <p14:creationId xmlns:p14="http://schemas.microsoft.com/office/powerpoint/2010/main" val="1920947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649825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2226467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Tip:</a:t>
            </a:r>
          </a:p>
          <a:p>
            <a:pPr algn="l"/>
            <a:r>
              <a:rPr lang="en-US" dirty="0"/>
              <a:t>When using complex image as full-bleed background add a transparency (70%-90%) fill layer to give contrast to text. </a:t>
            </a:r>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13620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8/16/2023 9:48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771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8/16/2023 9:48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4082687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a:t>
            </a:r>
            <a:r>
              <a:rPr lang="en-US" baseline="0" dirty="0"/>
              <a:t>n image and multiple key statements with a strong grid.</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603005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 /><Relationship Id="rId2" Type="http://schemas.openxmlformats.org/officeDocument/2006/relationships/image" Target="../media/image6.PNG" /><Relationship Id="rId1" Type="http://schemas.openxmlformats.org/officeDocument/2006/relationships/slideMaster" Target="../slideMasters/slideMaster1.xml" /><Relationship Id="rId5" Type="http://schemas.openxmlformats.org/officeDocument/2006/relationships/image" Target="../media/image7.png" /><Relationship Id="rId4" Type="http://schemas.openxmlformats.org/officeDocument/2006/relationships/hyperlink" Target="http://www.nealanalytics.com/neal-creative/templates/" TargetMode="External" /></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 /><Relationship Id="rId2" Type="http://schemas.openxmlformats.org/officeDocument/2006/relationships/image" Target="../media/image5.jpg" /><Relationship Id="rId1" Type="http://schemas.openxmlformats.org/officeDocument/2006/relationships/slideMaster" Target="../slideMasters/slideMaster1.xml" /><Relationship Id="rId4" Type="http://schemas.openxmlformats.org/officeDocument/2006/relationships/hyperlink" Target="http://www.nealanalytics.com/neal-creative/templates/" TargetMode="Externa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dirty="0"/>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2240230"/>
            <a:ext cx="9107555" cy="2308324"/>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noProof="0"/>
              <a:t>CLICK TO EDIT TITLE</a:t>
            </a: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2">
                    <a:lumMod val="50000"/>
                  </a:schemeClr>
                </a:solidFill>
              </a:rPr>
              <a:t>Neal Creative </a:t>
            </a:r>
            <a:r>
              <a:rPr lang="en-US" sz="900" kern="1200" noProof="0" dirty="0">
                <a:solidFill>
                  <a:schemeClr val="bg2">
                    <a:lumMod val="50000"/>
                  </a:schemeClr>
                </a:solidFill>
                <a:latin typeface="+mn-lt"/>
                <a:ea typeface="+mn-ea"/>
                <a:cs typeface="+mn-cs"/>
              </a:rPr>
              <a:t>©</a:t>
            </a:r>
            <a:r>
              <a:rPr lang="en-US" sz="1000" baseline="0" noProof="0" dirty="0">
                <a:solidFill>
                  <a:schemeClr val="bg2">
                    <a:lumMod val="50000"/>
                  </a:schemeClr>
                </a:solidFill>
              </a:rPr>
              <a:t> </a:t>
            </a:r>
            <a:endParaRPr lang="en-US" sz="1000" b="1" noProof="0"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endParaRPr lang="en-US" dirty="0"/>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theme" Target="../theme/theme1.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xml" /><Relationship Id="rId1" Type="http://schemas.openxmlformats.org/officeDocument/2006/relationships/slideLayout" Target="../slideLayouts/slideLayout25.xml" /></Relationships>
</file>

<file path=ppt/slides/_rels/slide1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image" Target="../media/image14.svg" /><Relationship Id="rId7" Type="http://schemas.openxmlformats.org/officeDocument/2006/relationships/image" Target="../media/image18.svg" /><Relationship Id="rId2" Type="http://schemas.openxmlformats.org/officeDocument/2006/relationships/image" Target="../media/image13.png" /><Relationship Id="rId1" Type="http://schemas.openxmlformats.org/officeDocument/2006/relationships/slideLayout" Target="../slideLayouts/slideLayout20.xml" /><Relationship Id="rId6" Type="http://schemas.openxmlformats.org/officeDocument/2006/relationships/image" Target="../media/image17.png" /><Relationship Id="rId5" Type="http://schemas.openxmlformats.org/officeDocument/2006/relationships/image" Target="../media/image16.svg" /><Relationship Id="rId4" Type="http://schemas.openxmlformats.org/officeDocument/2006/relationships/image" Target="../media/image15.png" /><Relationship Id="rId9" Type="http://schemas.openxmlformats.org/officeDocument/2006/relationships/image" Target="../media/image20.svg" /></Relationships>
</file>

<file path=ppt/slides/_rels/slide1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6.xml" /><Relationship Id="rId1" Type="http://schemas.openxmlformats.org/officeDocument/2006/relationships/slideLayout" Target="../slideLayouts/slideLayout15.xml" /><Relationship Id="rId4" Type="http://schemas.openxmlformats.org/officeDocument/2006/relationships/image" Target="../media/image22.PNG" /></Relationships>
</file>

<file path=ppt/slides/_rels/slide14.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7.xml" /><Relationship Id="rId1" Type="http://schemas.openxmlformats.org/officeDocument/2006/relationships/slideLayout" Target="../slideLayouts/slideLayout14.xml" /><Relationship Id="rId4" Type="http://schemas.openxmlformats.org/officeDocument/2006/relationships/image" Target="../media/image24.png" /></Relationships>
</file>

<file path=ppt/slides/_rels/slide15.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8.xml" /><Relationship Id="rId1" Type="http://schemas.openxmlformats.org/officeDocument/2006/relationships/slideLayout" Target="../slideLayouts/slideLayout16.xml" /><Relationship Id="rId4" Type="http://schemas.openxmlformats.org/officeDocument/2006/relationships/image" Target="../media/image26.PNG" /></Relationships>
</file>

<file path=ppt/slides/_rels/slide16.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14.xml" /></Relationships>
</file>

<file path=ppt/slides/_rels/slide17.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9.xml" /><Relationship Id="rId1" Type="http://schemas.openxmlformats.org/officeDocument/2006/relationships/slideLayout" Target="../slideLayouts/slideLayout19.xml" /><Relationship Id="rId4" Type="http://schemas.openxmlformats.org/officeDocument/2006/relationships/image" Target="../media/image30.PNG" /></Relationships>
</file>

<file path=ppt/slides/_rels/slide18.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19.xml" /></Relationships>
</file>

<file path=ppt/slides/_rels/slide19.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15.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10.xml" /><Relationship Id="rId1" Type="http://schemas.openxmlformats.org/officeDocument/2006/relationships/slideLayout" Target="../slideLayouts/slideLayout17.xml" /><Relationship Id="rId4" Type="http://schemas.openxmlformats.org/officeDocument/2006/relationships/image" Target="../media/image36.png" /></Relationships>
</file>

<file path=ppt/slides/_rels/slide21.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37.png" /><Relationship Id="rId1" Type="http://schemas.openxmlformats.org/officeDocument/2006/relationships/slideLayout" Target="../slideLayouts/slideLayout19.xml" /></Relationships>
</file>

<file path=ppt/slides/_rels/slide22.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39.PNG" /><Relationship Id="rId1" Type="http://schemas.openxmlformats.org/officeDocument/2006/relationships/slideLayout" Target="../slideLayouts/slideLayout19.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 /></Relationships>
</file>

<file path=ppt/slides/_rels/slide24.xml.rels><?xml version="1.0" encoding="UTF-8" standalone="yes"?>
<Relationships xmlns="http://schemas.openxmlformats.org/package/2006/relationships"><Relationship Id="rId3" Type="http://schemas.openxmlformats.org/officeDocument/2006/relationships/hyperlink" Target="https://nealanalytics.com/creative/" TargetMode="External" /><Relationship Id="rId2" Type="http://schemas.openxmlformats.org/officeDocument/2006/relationships/notesSlide" Target="../notesSlides/notesSlide11.xml" /><Relationship Id="rId1" Type="http://schemas.openxmlformats.org/officeDocument/2006/relationships/slideLayout" Target="../slideLayouts/slideLayout26.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2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0.xml" /></Relationships>
</file>

<file path=ppt/slides/_rels/slide9.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dirty="0"/>
          </a:p>
        </p:txBody>
      </p:sp>
      <p:pic>
        <p:nvPicPr>
          <p:cNvPr id="31" name="Picture Placeholder 30"/>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7" name="Title 6"/>
          <p:cNvSpPr>
            <a:spLocks noGrp="1"/>
          </p:cNvSpPr>
          <p:nvPr>
            <p:ph type="ctrTitle" idx="4294967295"/>
          </p:nvPr>
        </p:nvSpPr>
        <p:spPr>
          <a:xfrm>
            <a:off x="0" y="2460625"/>
            <a:ext cx="8804275" cy="1090613"/>
          </a:xfrm>
        </p:spPr>
        <p:txBody>
          <a:bodyPr/>
          <a:lstStyle/>
          <a:p>
            <a:r>
              <a:rPr lang="en-US" sz="3600" dirty="0"/>
              <a:t>Entrepreneurial Intention Among Generation Z in Sri Lanka</a:t>
            </a:r>
          </a:p>
        </p:txBody>
      </p:sp>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46" name="Rectangle 45"/>
          <p:cNvSpPr/>
          <p:nvPr/>
        </p:nvSpPr>
        <p:spPr>
          <a:xfrm flipH="1">
            <a:off x="7589222" y="4605261"/>
            <a:ext cx="3317680" cy="1138715"/>
          </a:xfrm>
          <a:prstGeom prst="rect">
            <a:avLst/>
          </a:prstGeom>
          <a:gradFill flip="none" rotWithShape="1">
            <a:gsLst>
              <a:gs pos="0">
                <a:srgbClr val="587290">
                  <a:shade val="30000"/>
                  <a:satMod val="115000"/>
                </a:srgbClr>
              </a:gs>
              <a:gs pos="50000">
                <a:srgbClr val="587290">
                  <a:shade val="67500"/>
                  <a:satMod val="115000"/>
                </a:srgbClr>
              </a:gs>
              <a:gs pos="100000">
                <a:srgbClr val="58729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Higher National Diploma in Software Engineering</a:t>
            </a:r>
          </a:p>
          <a:p>
            <a:r>
              <a:rPr lang="en-US" sz="1600" dirty="0"/>
              <a:t>(HDSE 23.1F)</a:t>
            </a:r>
          </a:p>
          <a:p>
            <a:r>
              <a:rPr lang="en-US" sz="1600" dirty="0"/>
              <a:t>Group 01</a:t>
            </a:r>
          </a:p>
          <a:p>
            <a:pPr lvl="0" algn="ctr">
              <a:lnSpc>
                <a:spcPct val="90000"/>
              </a:lnSpc>
            </a:pPr>
            <a:endParaRPr lang="en-US" sz="1600" dirty="0">
              <a:solidFill>
                <a:schemeClr val="bg2"/>
              </a:solidFill>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19" name="Freeform: Shape 18"/>
          <p:cNvSpPr/>
          <p:nvPr/>
        </p:nvSpPr>
        <p:spPr>
          <a:xfrm>
            <a:off x="7310538" y="4605262"/>
            <a:ext cx="242342" cy="268041"/>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Tree>
    <p:extLst>
      <p:ext uri="{BB962C8B-B14F-4D97-AF65-F5344CB8AC3E}">
        <p14:creationId xmlns:p14="http://schemas.microsoft.com/office/powerpoint/2010/main" val="17883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861012" y="318442"/>
            <a:ext cx="8097838" cy="701731"/>
          </a:xfrm>
        </p:spPr>
        <p:txBody>
          <a:bodyPr/>
          <a:lstStyle/>
          <a:p>
            <a:pPr algn="l"/>
            <a:r>
              <a:rPr lang="en-US" sz="4400" b="1" dirty="0">
                <a:solidFill>
                  <a:schemeClr val="tx1"/>
                </a:solidFill>
              </a:rPr>
              <a:t>Population &amp; sample</a:t>
            </a:r>
          </a:p>
        </p:txBody>
      </p:sp>
      <p:sp>
        <p:nvSpPr>
          <p:cNvPr id="4" name="Rectangle 3"/>
          <p:cNvSpPr/>
          <p:nvPr/>
        </p:nvSpPr>
        <p:spPr>
          <a:xfrm>
            <a:off x="1506828" y="160580"/>
            <a:ext cx="1146220" cy="769441"/>
          </a:xfrm>
          <a:prstGeom prst="rect">
            <a:avLst/>
          </a:prstGeom>
        </p:spPr>
        <p:txBody>
          <a:bodyPr wrap="square">
            <a:spAutoFit/>
          </a:bodyPr>
          <a:lstStyle/>
          <a:p>
            <a:r>
              <a:rPr lang="en-US" sz="4400" b="1" dirty="0"/>
              <a:t>=&gt;</a:t>
            </a:r>
          </a:p>
        </p:txBody>
      </p:sp>
      <p:pic>
        <p:nvPicPr>
          <p:cNvPr id="5" name="Picture 4">
            <a:extLst>
              <a:ext uri="{FF2B5EF4-FFF2-40B4-BE49-F238E27FC236}">
                <a16:creationId xmlns:a16="http://schemas.microsoft.com/office/drawing/2014/main" id="{83AAEF00-2173-9779-F89B-90DF671F21BC}"/>
              </a:ext>
            </a:extLst>
          </p:cNvPr>
          <p:cNvPicPr>
            <a:picLocks noChangeAspect="1"/>
          </p:cNvPicPr>
          <p:nvPr/>
        </p:nvPicPr>
        <p:blipFill>
          <a:blip r:embed="rId2"/>
          <a:stretch>
            <a:fillRect/>
          </a:stretch>
        </p:blipFill>
        <p:spPr>
          <a:xfrm>
            <a:off x="2213273" y="1630440"/>
            <a:ext cx="7765453" cy="4994147"/>
          </a:xfrm>
          <a:prstGeom prst="rect">
            <a:avLst/>
          </a:prstGeom>
        </p:spPr>
      </p:pic>
    </p:spTree>
    <p:extLst>
      <p:ext uri="{BB962C8B-B14F-4D97-AF65-F5344CB8AC3E}">
        <p14:creationId xmlns:p14="http://schemas.microsoft.com/office/powerpoint/2010/main" val="3649546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799" y="2598127"/>
            <a:ext cx="5851301" cy="2115451"/>
          </a:xfrm>
        </p:spPr>
        <p:txBody>
          <a:bodyPr/>
          <a:lstStyle/>
          <a:p>
            <a:pPr>
              <a:buFont typeface="Wingdings" panose="05000000000000000000" pitchFamily="2" charset="2"/>
              <a:buChar char="v"/>
            </a:pPr>
            <a:r>
              <a:rPr lang="en-US" dirty="0">
                <a:solidFill>
                  <a:schemeClr val="tx2">
                    <a:lumMod val="50000"/>
                  </a:schemeClr>
                </a:solidFill>
                <a:latin typeface="New romans"/>
              </a:rPr>
              <a:t>Descriptive statistics methods</a:t>
            </a:r>
          </a:p>
          <a:p>
            <a:pPr>
              <a:buFont typeface="Wingdings" panose="05000000000000000000" pitchFamily="2" charset="2"/>
              <a:buChar char="Ø"/>
            </a:pPr>
            <a:r>
              <a:rPr lang="en-US" dirty="0">
                <a:solidFill>
                  <a:schemeClr val="tx2">
                    <a:lumMod val="50000"/>
                  </a:schemeClr>
                </a:solidFill>
                <a:latin typeface="New romans"/>
              </a:rPr>
              <a:t> Correlation Analysis</a:t>
            </a:r>
          </a:p>
          <a:p>
            <a:pPr>
              <a:buFont typeface="Wingdings" panose="05000000000000000000" pitchFamily="2" charset="2"/>
              <a:buChar char="Ø"/>
            </a:pPr>
            <a:r>
              <a:rPr lang="en-US" dirty="0">
                <a:solidFill>
                  <a:schemeClr val="tx2">
                    <a:lumMod val="50000"/>
                  </a:schemeClr>
                </a:solidFill>
                <a:latin typeface="New romans"/>
              </a:rPr>
              <a:t> Regression Analysis</a:t>
            </a:r>
          </a:p>
        </p:txBody>
      </p:sp>
      <p:sp>
        <p:nvSpPr>
          <p:cNvPr id="3" name="Content Placeholder 2"/>
          <p:cNvSpPr>
            <a:spLocks noGrp="1"/>
          </p:cNvSpPr>
          <p:nvPr>
            <p:ph idx="14"/>
          </p:nvPr>
        </p:nvSpPr>
        <p:spPr>
          <a:xfrm>
            <a:off x="5795493" y="2598127"/>
            <a:ext cx="6134804" cy="424732"/>
          </a:xfrm>
        </p:spPr>
        <p:txBody>
          <a:bodyPr/>
          <a:lstStyle/>
          <a:p>
            <a:pPr>
              <a:buFont typeface="Wingdings" panose="05000000000000000000" pitchFamily="2" charset="2"/>
              <a:buChar char="v"/>
            </a:pPr>
            <a:r>
              <a:rPr lang="en-US" dirty="0">
                <a:solidFill>
                  <a:schemeClr val="tx2">
                    <a:lumMod val="50000"/>
                  </a:schemeClr>
                </a:solidFill>
                <a:latin typeface="New romans"/>
              </a:rPr>
              <a:t>Graphical</a:t>
            </a:r>
            <a:r>
              <a:rPr lang="en-US" dirty="0">
                <a:solidFill>
                  <a:schemeClr val="tx1"/>
                </a:solidFill>
                <a:latin typeface="New romans"/>
              </a:rPr>
              <a:t> </a:t>
            </a:r>
            <a:r>
              <a:rPr lang="en-US" dirty="0">
                <a:solidFill>
                  <a:schemeClr val="tx2">
                    <a:lumMod val="50000"/>
                  </a:schemeClr>
                </a:solidFill>
                <a:latin typeface="New romans"/>
              </a:rPr>
              <a:t>representations</a:t>
            </a:r>
            <a:r>
              <a:rPr lang="en-US" dirty="0">
                <a:solidFill>
                  <a:schemeClr val="tx1"/>
                </a:solidFill>
                <a:latin typeface="New romans"/>
              </a:rPr>
              <a:t> </a:t>
            </a:r>
          </a:p>
        </p:txBody>
      </p:sp>
      <p:sp>
        <p:nvSpPr>
          <p:cNvPr id="5" name="Title 4"/>
          <p:cNvSpPr>
            <a:spLocks noGrp="1"/>
          </p:cNvSpPr>
          <p:nvPr>
            <p:ph type="title"/>
          </p:nvPr>
        </p:nvSpPr>
        <p:spPr>
          <a:xfrm>
            <a:off x="1620982" y="198533"/>
            <a:ext cx="1082340" cy="678023"/>
          </a:xfrm>
        </p:spPr>
        <p:txBody>
          <a:bodyPr/>
          <a:lstStyle/>
          <a:p>
            <a:r>
              <a:rPr lang="en-US" sz="4800" b="1" dirty="0"/>
              <a:t>=&gt;</a:t>
            </a:r>
          </a:p>
        </p:txBody>
      </p:sp>
      <p:sp>
        <p:nvSpPr>
          <p:cNvPr id="6" name="Text Placeholder 5"/>
          <p:cNvSpPr>
            <a:spLocks noGrp="1"/>
          </p:cNvSpPr>
          <p:nvPr>
            <p:ph type="body" sz="quarter" idx="16"/>
          </p:nvPr>
        </p:nvSpPr>
        <p:spPr>
          <a:xfrm>
            <a:off x="2845899" y="266692"/>
            <a:ext cx="9084398" cy="1550168"/>
          </a:xfrm>
        </p:spPr>
        <p:txBody>
          <a:bodyPr/>
          <a:lstStyle/>
          <a:p>
            <a:r>
              <a:rPr lang="en-US" sz="4800" dirty="0">
                <a:solidFill>
                  <a:schemeClr val="tx1"/>
                </a:solidFill>
              </a:rPr>
              <a:t>Methods of data Analysis</a:t>
            </a:r>
          </a:p>
          <a:p>
            <a:endParaRPr lang="en-US" sz="4800" dirty="0"/>
          </a:p>
        </p:txBody>
      </p:sp>
      <p:sp>
        <p:nvSpPr>
          <p:cNvPr id="7" name="Slide Number Placeholder 6"/>
          <p:cNvSpPr>
            <a:spLocks noGrp="1"/>
          </p:cNvSpPr>
          <p:nvPr>
            <p:ph type="sldNum" sz="quarter" idx="4"/>
          </p:nvPr>
        </p:nvSpPr>
        <p:spPr/>
        <p:txBody>
          <a:bodyPr/>
          <a:lstStyle/>
          <a:p>
            <a:fld id="{4997E989-D798-4C62-8E93-3D2D613C2488}" type="slidenum">
              <a:rPr lang="en-US" smtClean="0"/>
              <a:pPr/>
              <a:t>11</a:t>
            </a:fld>
            <a:endParaRPr lang="en-US" dirty="0"/>
          </a:p>
        </p:txBody>
      </p:sp>
    </p:spTree>
    <p:extLst>
      <p:ext uri="{BB962C8B-B14F-4D97-AF65-F5344CB8AC3E}">
        <p14:creationId xmlns:p14="http://schemas.microsoft.com/office/powerpoint/2010/main" val="2584260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txBody>
          <a:bodyPr/>
          <a:lstStyle/>
          <a:p>
            <a:endParaRPr lang="en-US"/>
          </a:p>
        </p:txBody>
      </p:sp>
      <p:sp>
        <p:nvSpPr>
          <p:cNvPr id="3" name="Content Placeholder 2"/>
          <p:cNvSpPr>
            <a:spLocks noGrp="1"/>
          </p:cNvSpPr>
          <p:nvPr>
            <p:ph idx="18"/>
          </p:nvPr>
        </p:nvSpPr>
        <p:spPr>
          <a:xfrm>
            <a:off x="1875948" y="419100"/>
            <a:ext cx="7512751" cy="1439368"/>
          </a:xfrm>
        </p:spPr>
        <p:txBody>
          <a:bodyPr/>
          <a:lstStyle/>
          <a:p>
            <a:r>
              <a:rPr lang="en-US" sz="4400" dirty="0">
                <a:solidFill>
                  <a:schemeClr val="tx1"/>
                </a:solidFill>
              </a:rPr>
              <a:t>03 </a:t>
            </a:r>
            <a:r>
              <a:rPr lang="en-US" sz="4400" dirty="0">
                <a:solidFill>
                  <a:schemeClr val="tx1"/>
                </a:solidFill>
                <a:latin typeface="New romans"/>
              </a:rPr>
              <a:t>Data Analysis</a:t>
            </a:r>
          </a:p>
          <a:p>
            <a:endParaRPr lang="en-US" sz="4400" dirty="0">
              <a:solidFill>
                <a:schemeClr val="tx1"/>
              </a:solidFill>
            </a:endParaRPr>
          </a:p>
        </p:txBody>
      </p:sp>
      <p:sp>
        <p:nvSpPr>
          <p:cNvPr id="5" name="Text Placeholder 4"/>
          <p:cNvSpPr>
            <a:spLocks noGrp="1"/>
          </p:cNvSpPr>
          <p:nvPr>
            <p:ph type="body" sz="quarter" idx="19"/>
          </p:nvPr>
        </p:nvSpPr>
        <p:spPr>
          <a:xfrm>
            <a:off x="389335" y="1120831"/>
            <a:ext cx="5875734" cy="5308120"/>
          </a:xfrm>
        </p:spPr>
        <p:txBody>
          <a:bodyPr/>
          <a:lstStyle/>
          <a:p>
            <a:pPr lvl="0"/>
            <a:endParaRPr lang="en-US" sz="2400" b="1" dirty="0">
              <a:latin typeface="New romans"/>
            </a:endParaRPr>
          </a:p>
          <a:p>
            <a:pPr lvl="0"/>
            <a:endParaRPr lang="en-US" sz="2400" b="1" dirty="0">
              <a:latin typeface="New romans"/>
            </a:endParaRPr>
          </a:p>
          <a:p>
            <a:pPr lvl="0"/>
            <a:r>
              <a:rPr lang="en-US" sz="2400" b="1" dirty="0">
                <a:latin typeface="New romans"/>
              </a:rPr>
              <a:t>            </a:t>
            </a:r>
          </a:p>
          <a:p>
            <a:pPr lvl="0" algn="l"/>
            <a:r>
              <a:rPr lang="en-US" sz="2400" b="1" dirty="0">
                <a:latin typeface="New romans"/>
              </a:rPr>
              <a:t>		Normal Probability Plot</a:t>
            </a:r>
          </a:p>
          <a:p>
            <a:pPr lvl="0" algn="l"/>
            <a:r>
              <a:rPr lang="en-US" sz="2400" b="1" dirty="0">
                <a:latin typeface="New romans"/>
              </a:rPr>
              <a:t>		</a:t>
            </a:r>
          </a:p>
          <a:p>
            <a:pPr lvl="0" algn="l"/>
            <a:r>
              <a:rPr lang="en-US" sz="2400" b="1" dirty="0">
                <a:latin typeface="New romans"/>
              </a:rPr>
              <a:t>		Correlation Test</a:t>
            </a:r>
          </a:p>
          <a:p>
            <a:pPr lvl="0" algn="l"/>
            <a:endParaRPr lang="en-US" sz="2400" b="1" dirty="0">
              <a:latin typeface="New romans"/>
            </a:endParaRPr>
          </a:p>
          <a:p>
            <a:pPr lvl="0" algn="l"/>
            <a:r>
              <a:rPr lang="en-US" sz="2400" b="1" dirty="0">
                <a:latin typeface="New romans"/>
              </a:rPr>
              <a:t>		Regression</a:t>
            </a:r>
          </a:p>
          <a:p>
            <a:pPr lvl="0" algn="l"/>
            <a:endParaRPr lang="en-US" sz="2400" b="1" dirty="0">
              <a:latin typeface="New romans"/>
            </a:endParaRPr>
          </a:p>
          <a:p>
            <a:pPr lvl="0" algn="l"/>
            <a:r>
              <a:rPr lang="en-US" sz="2400" b="1" dirty="0">
                <a:latin typeface="New romans"/>
              </a:rPr>
              <a:t>		ANOVA Table</a:t>
            </a:r>
          </a:p>
          <a:p>
            <a:endParaRPr lang="en-US" sz="4400" b="1" dirty="0">
              <a:latin typeface="New romans"/>
            </a:endParaRPr>
          </a:p>
        </p:txBody>
      </p:sp>
      <p:sp>
        <p:nvSpPr>
          <p:cNvPr id="6" name="Slide Number Placeholder 5"/>
          <p:cNvSpPr>
            <a:spLocks noGrp="1"/>
          </p:cNvSpPr>
          <p:nvPr>
            <p:ph type="sldNum" sz="quarter" idx="4"/>
          </p:nvPr>
        </p:nvSpPr>
        <p:spPr/>
        <p:txBody>
          <a:bodyPr/>
          <a:lstStyle/>
          <a:p>
            <a:fld id="{4997E989-D798-4C62-8E93-3D2D613C2488}" type="slidenum">
              <a:rPr lang="en-US" smtClean="0"/>
              <a:pPr/>
              <a:t>12</a:t>
            </a:fld>
            <a:endParaRPr lang="en-US" dirty="0"/>
          </a:p>
        </p:txBody>
      </p:sp>
      <p:sp>
        <p:nvSpPr>
          <p:cNvPr id="9" name="Rectangle 8" descr="Document"/>
          <p:cNvSpPr/>
          <p:nvPr/>
        </p:nvSpPr>
        <p:spPr>
          <a:xfrm>
            <a:off x="1594664" y="2277568"/>
            <a:ext cx="563265" cy="563265"/>
          </a:xfrm>
          <a:prstGeom prst="rect">
            <a:avLst/>
          </a:prstGeom>
          <a: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1" name="Rectangle 10" descr="Checkmark"/>
          <p:cNvSpPr/>
          <p:nvPr/>
        </p:nvSpPr>
        <p:spPr>
          <a:xfrm>
            <a:off x="1548135" y="3283512"/>
            <a:ext cx="563265" cy="563265"/>
          </a:xfrm>
          <a:prstGeom prst="rect">
            <a:avLst/>
          </a:prstGeom>
          <a: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5" name="Rectangle 14" descr="Bar chart"/>
          <p:cNvSpPr/>
          <p:nvPr/>
        </p:nvSpPr>
        <p:spPr>
          <a:xfrm>
            <a:off x="1594315" y="4142040"/>
            <a:ext cx="563265" cy="563265"/>
          </a:xfrm>
          <a:prstGeom prst="rect">
            <a:avLst/>
          </a:prstGeom>
          <a: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6" name="Rectangle 15" descr="Lightbulb"/>
          <p:cNvSpPr/>
          <p:nvPr/>
        </p:nvSpPr>
        <p:spPr>
          <a:xfrm>
            <a:off x="1548135" y="5003862"/>
            <a:ext cx="563265" cy="563265"/>
          </a:xfrm>
          <a:prstGeom prst="rect">
            <a:avLst/>
          </a:prstGeom>
          <a: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818782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 calcmode="lin" valueType="num">
                                      <p:cBhvr additive="base">
                                        <p:cTn id="1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 calcmode="lin" valueType="num">
                                      <p:cBhvr additive="base">
                                        <p:cTn id="1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 calcmode="lin" valueType="num">
                                      <p:cBhvr additive="base">
                                        <p:cTn id="1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 calcmode="lin" valueType="num">
                                      <p:cBhvr additive="base">
                                        <p:cTn id="2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 calcmode="lin" valueType="num">
                                      <p:cBhvr additive="base">
                                        <p:cTn id="2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icture Placeholder 44"/>
          <p:cNvSpPr>
            <a:spLocks noGrp="1"/>
          </p:cNvSpPr>
          <p:nvPr>
            <p:ph type="pic" sz="quarter" idx="10"/>
          </p:nvPr>
        </p:nvSpPr>
        <p:spPr/>
        <p:txBody>
          <a:bodyPr/>
          <a:lstStyle/>
          <a:p>
            <a:endParaRPr lang="en-US"/>
          </a:p>
        </p:txBody>
      </p:sp>
      <p:sp>
        <p:nvSpPr>
          <p:cNvPr id="2" name="Slide Number Placeholder 1"/>
          <p:cNvSpPr>
            <a:spLocks noGrp="1"/>
          </p:cNvSpPr>
          <p:nvPr>
            <p:ph type="sldNum" sz="quarter" idx="4"/>
          </p:nvPr>
        </p:nvSpPr>
        <p:spPr>
          <a:xfrm>
            <a:off x="11766616" y="6492875"/>
            <a:ext cx="393567" cy="365125"/>
          </a:xfrm>
        </p:spPr>
        <p:txBody>
          <a:bodyPr/>
          <a:lstStyle/>
          <a:p>
            <a:fld id="{5AE1514C-5E56-4738-A1FF-4B1CFD2A3E36}" type="slidenum">
              <a:rPr lang="en-US" smtClean="0"/>
              <a:pPr/>
              <a:t>13</a:t>
            </a:fld>
            <a:endParaRPr lang="en-US" dirty="0"/>
          </a:p>
        </p:txBody>
      </p:sp>
      <p:sp>
        <p:nvSpPr>
          <p:cNvPr id="13" name="Content Placeholder 12"/>
          <p:cNvSpPr>
            <a:spLocks noGrp="1"/>
          </p:cNvSpPr>
          <p:nvPr>
            <p:ph idx="18"/>
          </p:nvPr>
        </p:nvSpPr>
        <p:spPr>
          <a:xfrm>
            <a:off x="0" y="270258"/>
            <a:ext cx="5960269" cy="840700"/>
          </a:xfrm>
        </p:spPr>
        <p:txBody>
          <a:bodyPr/>
          <a:lstStyle/>
          <a:p>
            <a:r>
              <a:rPr lang="en-US" sz="2800" dirty="0">
                <a:solidFill>
                  <a:schemeClr val="tx1"/>
                </a:solidFill>
                <a:latin typeface="New romans"/>
              </a:rPr>
              <a:t>Relation between attitude and entrepreneurial intension</a:t>
            </a:r>
          </a:p>
          <a:p>
            <a:endParaRPr lang="en-US" sz="2800" dirty="0"/>
          </a:p>
        </p:txBody>
      </p:sp>
      <p:pic>
        <p:nvPicPr>
          <p:cNvPr id="9" name="Content Placeholder 10">
            <a:extLst>
              <a:ext uri="{FF2B5EF4-FFF2-40B4-BE49-F238E27FC236}">
                <a16:creationId xmlns:a16="http://schemas.microsoft.com/office/drawing/2014/main" id="{29F3F7EE-EF30-2794-22F0-AED4531E5789}"/>
              </a:ext>
            </a:extLst>
          </p:cNvPr>
          <p:cNvPicPr>
            <a:picLocks noChangeAspect="1"/>
          </p:cNvPicPr>
          <p:nvPr/>
        </p:nvPicPr>
        <p:blipFill>
          <a:blip r:embed="rId3"/>
          <a:stretch>
            <a:fillRect/>
          </a:stretch>
        </p:blipFill>
        <p:spPr>
          <a:xfrm>
            <a:off x="6129305" y="2949262"/>
            <a:ext cx="6062695" cy="39068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25" y="1110958"/>
            <a:ext cx="5707217" cy="1962424"/>
          </a:xfrm>
          <a:prstGeom prst="rect">
            <a:avLst/>
          </a:prstGeom>
        </p:spPr>
      </p:pic>
      <p:sp>
        <p:nvSpPr>
          <p:cNvPr id="4" name="TextBox 3">
            <a:extLst>
              <a:ext uri="{FF2B5EF4-FFF2-40B4-BE49-F238E27FC236}">
                <a16:creationId xmlns:a16="http://schemas.microsoft.com/office/drawing/2014/main" id="{347A5CB0-2615-B0EF-42B9-90AD70F1D5C3}"/>
              </a:ext>
            </a:extLst>
          </p:cNvPr>
          <p:cNvSpPr txBox="1"/>
          <p:nvPr/>
        </p:nvSpPr>
        <p:spPr>
          <a:xfrm>
            <a:off x="282720" y="3638337"/>
            <a:ext cx="5698803" cy="1477328"/>
          </a:xfrm>
          <a:prstGeom prst="rect">
            <a:avLst/>
          </a:prstGeom>
          <a:noFill/>
        </p:spPr>
        <p:txBody>
          <a:bodyPr wrap="square" rtlCol="0">
            <a:spAutoFit/>
          </a:bodyPr>
          <a:lstStyle/>
          <a:p>
            <a:r>
              <a:rPr lang="fr-FR" b="1" dirty="0"/>
              <a:t>y</a:t>
            </a:r>
            <a:r>
              <a:rPr lang="fr-FR" dirty="0"/>
              <a:t>=mx +c </a:t>
            </a:r>
          </a:p>
          <a:p>
            <a:r>
              <a:rPr lang="fr-FR" b="1" dirty="0"/>
              <a:t>m</a:t>
            </a:r>
            <a:r>
              <a:rPr lang="fr-FR" dirty="0"/>
              <a:t>= 0.179 </a:t>
            </a:r>
          </a:p>
          <a:p>
            <a:r>
              <a:rPr lang="fr-FR" b="1" dirty="0"/>
              <a:t>x</a:t>
            </a:r>
            <a:r>
              <a:rPr lang="fr-FR" dirty="0"/>
              <a:t> = Attitudes </a:t>
            </a:r>
          </a:p>
          <a:p>
            <a:r>
              <a:rPr lang="fr-FR" b="1" dirty="0"/>
              <a:t>c</a:t>
            </a:r>
            <a:r>
              <a:rPr lang="fr-FR" dirty="0"/>
              <a:t>= .950 y (Entrepreneurial Intention </a:t>
            </a:r>
            <a:r>
              <a:rPr lang="fr-FR" dirty="0" err="1"/>
              <a:t>among</a:t>
            </a:r>
            <a:r>
              <a:rPr lang="fr-FR" dirty="0"/>
              <a:t> </a:t>
            </a:r>
            <a:r>
              <a:rPr lang="fr-FR" dirty="0" err="1"/>
              <a:t>Generation</a:t>
            </a:r>
            <a:r>
              <a:rPr lang="fr-FR" dirty="0"/>
              <a:t> Z in Sri Lanka) = 0.179* (Attitudes) + .950</a:t>
            </a:r>
            <a:endParaRPr lang="en-US" dirty="0"/>
          </a:p>
        </p:txBody>
      </p:sp>
    </p:spTree>
    <p:extLst>
      <p:ext uri="{BB962C8B-B14F-4D97-AF65-F5344CB8AC3E}">
        <p14:creationId xmlns:p14="http://schemas.microsoft.com/office/powerpoint/2010/main" val="686721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14</a:t>
            </a:fld>
            <a:endParaRPr lang="en-US" dirty="0"/>
          </a:p>
        </p:txBody>
      </p:sp>
      <p:pic>
        <p:nvPicPr>
          <p:cNvPr id="11" name="Picture 10">
            <a:extLst>
              <a:ext uri="{FF2B5EF4-FFF2-40B4-BE49-F238E27FC236}">
                <a16:creationId xmlns:a16="http://schemas.microsoft.com/office/drawing/2014/main" id="{9B456787-CC12-710D-292B-65A754FBB0EA}"/>
              </a:ext>
            </a:extLst>
          </p:cNvPr>
          <p:cNvPicPr>
            <a:picLocks noChangeAspect="1"/>
          </p:cNvPicPr>
          <p:nvPr/>
        </p:nvPicPr>
        <p:blipFill>
          <a:blip r:embed="rId3"/>
          <a:stretch>
            <a:fillRect/>
          </a:stretch>
        </p:blipFill>
        <p:spPr>
          <a:xfrm>
            <a:off x="231820" y="141668"/>
            <a:ext cx="4919729" cy="1851820"/>
          </a:xfrm>
          <a:prstGeom prst="rect">
            <a:avLst/>
          </a:prstGeom>
        </p:spPr>
      </p:pic>
      <p:pic>
        <p:nvPicPr>
          <p:cNvPr id="5" name="Picture 4">
            <a:extLst>
              <a:ext uri="{FF2B5EF4-FFF2-40B4-BE49-F238E27FC236}">
                <a16:creationId xmlns:a16="http://schemas.microsoft.com/office/drawing/2014/main" id="{334D0F93-832B-0300-4256-C06941DB9BBC}"/>
              </a:ext>
            </a:extLst>
          </p:cNvPr>
          <p:cNvPicPr>
            <a:picLocks noChangeAspect="1"/>
          </p:cNvPicPr>
          <p:nvPr/>
        </p:nvPicPr>
        <p:blipFill>
          <a:blip r:embed="rId4"/>
          <a:stretch>
            <a:fillRect/>
          </a:stretch>
        </p:blipFill>
        <p:spPr>
          <a:xfrm>
            <a:off x="5617907" y="141668"/>
            <a:ext cx="5745854" cy="1851820"/>
          </a:xfrm>
          <a:prstGeom prst="rect">
            <a:avLst/>
          </a:prstGeom>
        </p:spPr>
      </p:pic>
      <p:sp>
        <p:nvSpPr>
          <p:cNvPr id="3" name="TextBox 2">
            <a:extLst>
              <a:ext uri="{FF2B5EF4-FFF2-40B4-BE49-F238E27FC236}">
                <a16:creationId xmlns:a16="http://schemas.microsoft.com/office/drawing/2014/main" id="{FBBF4114-0ED0-8F13-FCBF-326FADDE4DA8}"/>
              </a:ext>
            </a:extLst>
          </p:cNvPr>
          <p:cNvSpPr txBox="1"/>
          <p:nvPr/>
        </p:nvSpPr>
        <p:spPr>
          <a:xfrm>
            <a:off x="354563" y="2397965"/>
            <a:ext cx="5353568" cy="4093428"/>
          </a:xfrm>
          <a:prstGeom prst="rect">
            <a:avLst/>
          </a:prstGeom>
          <a:noFill/>
        </p:spPr>
        <p:txBody>
          <a:bodyPr wrap="square" rtlCol="0">
            <a:spAutoFit/>
          </a:bodyPr>
          <a:lstStyle/>
          <a:p>
            <a:r>
              <a:rPr lang="en-US" sz="1300" b="1" dirty="0"/>
              <a:t>Model R: </a:t>
            </a:r>
            <a:r>
              <a:rPr lang="en-US" sz="1300" dirty="0"/>
              <a:t>This is the correlation coefficient between the observed values of the dependent variable (DV) and the predicted values from the model. In this case, it is 0.627. </a:t>
            </a:r>
          </a:p>
          <a:p>
            <a:endParaRPr lang="en-US" sz="1300" b="1" dirty="0"/>
          </a:p>
          <a:p>
            <a:r>
              <a:rPr lang="en-US" sz="1300" b="1" dirty="0"/>
              <a:t>R Square: </a:t>
            </a:r>
            <a:r>
              <a:rPr lang="en-US" sz="1300" dirty="0"/>
              <a:t>Also known as the coefficient of determination, R Square indicates the proportion of the variance in the dependent variable that is explained by the variance in the independent variable. In this model, approximately 39.3% (0.393) of the variability in the "Entrepreneurial Intention among Generation Z in Sri Lanka" can be attributed to variations in the "Attitudes" variable</a:t>
            </a:r>
            <a:r>
              <a:rPr lang="en-US" sz="1300" b="1" dirty="0"/>
              <a:t>.</a:t>
            </a:r>
          </a:p>
          <a:p>
            <a:endParaRPr lang="en-US" sz="1300" b="1" dirty="0"/>
          </a:p>
          <a:p>
            <a:r>
              <a:rPr lang="en-US" sz="1300" b="1" dirty="0"/>
              <a:t>Adjusted R Square: </a:t>
            </a:r>
            <a:r>
              <a:rPr lang="en-US" sz="1300" dirty="0"/>
              <a:t>This adjusts R Square for the number of predictors in the model, providing a more accurate measure of the model's explanatory power. Here, it's 0.384. </a:t>
            </a:r>
          </a:p>
          <a:p>
            <a:endParaRPr lang="en-US" sz="1300" dirty="0"/>
          </a:p>
          <a:p>
            <a:r>
              <a:rPr lang="en-US" sz="1300" b="1" dirty="0"/>
              <a:t>Std. Error of the Estimate: </a:t>
            </a:r>
            <a:r>
              <a:rPr lang="en-US" sz="1300" dirty="0"/>
              <a:t>This is an estimate of the standard deviation of the residuals, which are the differences between the observed and predicted values. It gives an indication of how well the model's predictions match the actual data points. In this case, the standard error is 1.119.</a:t>
            </a:r>
          </a:p>
        </p:txBody>
      </p:sp>
      <p:sp>
        <p:nvSpPr>
          <p:cNvPr id="4" name="TextBox 3">
            <a:extLst>
              <a:ext uri="{FF2B5EF4-FFF2-40B4-BE49-F238E27FC236}">
                <a16:creationId xmlns:a16="http://schemas.microsoft.com/office/drawing/2014/main" id="{668044E7-935A-CBE9-1E9D-49EDE4783237}"/>
              </a:ext>
            </a:extLst>
          </p:cNvPr>
          <p:cNvSpPr txBox="1"/>
          <p:nvPr/>
        </p:nvSpPr>
        <p:spPr>
          <a:xfrm>
            <a:off x="5962260" y="2397966"/>
            <a:ext cx="6008915" cy="4247317"/>
          </a:xfrm>
          <a:prstGeom prst="rect">
            <a:avLst/>
          </a:prstGeom>
          <a:noFill/>
        </p:spPr>
        <p:txBody>
          <a:bodyPr wrap="square" rtlCol="0">
            <a:spAutoFit/>
          </a:bodyPr>
          <a:lstStyle/>
          <a:p>
            <a:r>
              <a:rPr lang="en-US" dirty="0"/>
              <a:t>A significant level (Sig) value of 0.000 is given in the ANOVA table. </a:t>
            </a:r>
          </a:p>
          <a:p>
            <a:endParaRPr lang="en-US" dirty="0"/>
          </a:p>
          <a:p>
            <a:r>
              <a:rPr lang="en-US" dirty="0"/>
              <a:t>Since the significance value is less than 0.05 (often denoted as α), which is a commonly used threshold for statistical significance, we follow the rule that if the Sig value is less than or equal to 0.05, we reject the null hypothesis (H0) and accept the alternative hypothesis (H1). </a:t>
            </a:r>
          </a:p>
          <a:p>
            <a:endParaRPr lang="en-US" dirty="0"/>
          </a:p>
          <a:p>
            <a:r>
              <a:rPr lang="en-US" dirty="0"/>
              <a:t>Therefore, in this case, because the Sig value is extremely low (0.000 &lt; 0.05), we can conclude that there is indeed a significant relationship between attitudes and entrepreneurial intention among Generation Z in Sri Lanka.</a:t>
            </a:r>
          </a:p>
        </p:txBody>
      </p:sp>
    </p:spTree>
    <p:extLst>
      <p:ext uri="{BB962C8B-B14F-4D97-AF65-F5344CB8AC3E}">
        <p14:creationId xmlns:p14="http://schemas.microsoft.com/office/powerpoint/2010/main" val="2441306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icture Placeholder 44"/>
          <p:cNvSpPr>
            <a:spLocks noGrp="1"/>
          </p:cNvSpPr>
          <p:nvPr>
            <p:ph type="pic" sz="quarter" idx="10"/>
          </p:nvPr>
        </p:nvSpPr>
        <p:spPr/>
        <p:txBody>
          <a:bodyPr/>
          <a:lstStyle/>
          <a:p>
            <a:endParaRPr lang="en-US"/>
          </a:p>
        </p:txBody>
      </p:sp>
      <p:sp>
        <p:nvSpPr>
          <p:cNvPr id="40" name="Content Placeholder 39"/>
          <p:cNvSpPr>
            <a:spLocks noGrp="1"/>
          </p:cNvSpPr>
          <p:nvPr>
            <p:ph idx="18"/>
          </p:nvPr>
        </p:nvSpPr>
        <p:spPr>
          <a:xfrm>
            <a:off x="6284890" y="128790"/>
            <a:ext cx="5756856" cy="1255728"/>
          </a:xfrm>
        </p:spPr>
        <p:txBody>
          <a:bodyPr/>
          <a:lstStyle/>
          <a:p>
            <a:r>
              <a:rPr lang="en-US" sz="2800" dirty="0">
                <a:solidFill>
                  <a:schemeClr val="tx1"/>
                </a:solidFill>
                <a:latin typeface="New romans"/>
              </a:rPr>
              <a:t>Relation between Personality traits and entrepreneurial intension</a:t>
            </a:r>
          </a:p>
        </p:txBody>
      </p:sp>
      <p:sp>
        <p:nvSpPr>
          <p:cNvPr id="2" name="Slide Number Placeholder 1"/>
          <p:cNvSpPr>
            <a:spLocks noGrp="1"/>
          </p:cNvSpPr>
          <p:nvPr>
            <p:ph type="sldNum" sz="quarter" idx="4"/>
          </p:nvPr>
        </p:nvSpPr>
        <p:spPr/>
        <p:txBody>
          <a:bodyPr/>
          <a:lstStyle/>
          <a:p>
            <a:fld id="{5AE1514C-5E56-4738-A1FF-4B1CFD2A3E36}" type="slidenum">
              <a:rPr lang="en-US" smtClean="0"/>
              <a:pPr/>
              <a:t>15</a:t>
            </a:fld>
            <a:endParaRPr lang="en-US" dirty="0"/>
          </a:p>
        </p:txBody>
      </p:sp>
      <p:pic>
        <p:nvPicPr>
          <p:cNvPr id="8" name="Picture 7">
            <a:extLst>
              <a:ext uri="{FF2B5EF4-FFF2-40B4-BE49-F238E27FC236}">
                <a16:creationId xmlns:a16="http://schemas.microsoft.com/office/drawing/2014/main" id="{DE157AF8-BD8A-B7F4-4471-339678ECECD0}"/>
              </a:ext>
            </a:extLst>
          </p:cNvPr>
          <p:cNvPicPr>
            <a:picLocks noChangeAspect="1"/>
          </p:cNvPicPr>
          <p:nvPr/>
        </p:nvPicPr>
        <p:blipFill>
          <a:blip r:embed="rId3"/>
          <a:stretch>
            <a:fillRect/>
          </a:stretch>
        </p:blipFill>
        <p:spPr>
          <a:xfrm>
            <a:off x="-1" y="2949262"/>
            <a:ext cx="6094444" cy="3900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754" y="1367933"/>
            <a:ext cx="5823127" cy="1711196"/>
          </a:xfrm>
          <a:prstGeom prst="rect">
            <a:avLst/>
          </a:prstGeom>
        </p:spPr>
      </p:pic>
      <p:sp>
        <p:nvSpPr>
          <p:cNvPr id="3" name="TextBox 2">
            <a:extLst>
              <a:ext uri="{FF2B5EF4-FFF2-40B4-BE49-F238E27FC236}">
                <a16:creationId xmlns:a16="http://schemas.microsoft.com/office/drawing/2014/main" id="{ACB5995D-3077-5E01-E394-DDF22379C4DB}"/>
              </a:ext>
            </a:extLst>
          </p:cNvPr>
          <p:cNvSpPr txBox="1"/>
          <p:nvPr/>
        </p:nvSpPr>
        <p:spPr>
          <a:xfrm>
            <a:off x="6284890" y="3237722"/>
            <a:ext cx="5648963" cy="1754326"/>
          </a:xfrm>
          <a:prstGeom prst="rect">
            <a:avLst/>
          </a:prstGeom>
          <a:noFill/>
        </p:spPr>
        <p:txBody>
          <a:bodyPr wrap="square" rtlCol="0">
            <a:spAutoFit/>
          </a:bodyPr>
          <a:lstStyle/>
          <a:p>
            <a:r>
              <a:rPr lang="en-US" b="1" dirty="0"/>
              <a:t>y</a:t>
            </a:r>
            <a:r>
              <a:rPr lang="en-US" dirty="0"/>
              <a:t>=mx +c </a:t>
            </a:r>
          </a:p>
          <a:p>
            <a:r>
              <a:rPr lang="en-US" b="1" dirty="0"/>
              <a:t>m</a:t>
            </a:r>
            <a:r>
              <a:rPr lang="en-US" dirty="0"/>
              <a:t>= 0. .491 </a:t>
            </a:r>
          </a:p>
          <a:p>
            <a:r>
              <a:rPr lang="en-US" b="1" dirty="0"/>
              <a:t>x</a:t>
            </a:r>
            <a:r>
              <a:rPr lang="en-US" dirty="0"/>
              <a:t> = Personality </a:t>
            </a:r>
          </a:p>
          <a:p>
            <a:r>
              <a:rPr lang="en-US" b="1" dirty="0"/>
              <a:t>c</a:t>
            </a:r>
            <a:r>
              <a:rPr lang="en-US" dirty="0"/>
              <a:t>= 2.404 y (Entrepreneurial Intention among Generation Z in Sri Lanka) = 0. .491* (Personality) + 2.404 </a:t>
            </a:r>
          </a:p>
        </p:txBody>
      </p:sp>
    </p:spTree>
    <p:extLst>
      <p:ext uri="{BB962C8B-B14F-4D97-AF65-F5344CB8AC3E}">
        <p14:creationId xmlns:p14="http://schemas.microsoft.com/office/powerpoint/2010/main" val="12092916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AE1514C-5E56-4738-A1FF-4B1CFD2A3E36}" type="slidenum">
              <a:rPr lang="en-US" smtClean="0"/>
              <a:pPr/>
              <a:t>16</a:t>
            </a:fld>
            <a:endParaRPr lang="en-US" dirty="0"/>
          </a:p>
        </p:txBody>
      </p:sp>
      <p:pic>
        <p:nvPicPr>
          <p:cNvPr id="7" name="Picture 6">
            <a:extLst>
              <a:ext uri="{FF2B5EF4-FFF2-40B4-BE49-F238E27FC236}">
                <a16:creationId xmlns:a16="http://schemas.microsoft.com/office/drawing/2014/main" id="{D61BEAD5-6939-E6F8-791B-117AFCF2B77A}"/>
              </a:ext>
            </a:extLst>
          </p:cNvPr>
          <p:cNvPicPr>
            <a:picLocks noChangeAspect="1"/>
          </p:cNvPicPr>
          <p:nvPr/>
        </p:nvPicPr>
        <p:blipFill>
          <a:blip r:embed="rId2"/>
          <a:stretch>
            <a:fillRect/>
          </a:stretch>
        </p:blipFill>
        <p:spPr>
          <a:xfrm>
            <a:off x="154545" y="117859"/>
            <a:ext cx="5331855" cy="1711196"/>
          </a:xfrm>
          <a:prstGeom prst="rect">
            <a:avLst/>
          </a:prstGeom>
        </p:spPr>
      </p:pic>
      <p:pic>
        <p:nvPicPr>
          <p:cNvPr id="5" name="Picture 4">
            <a:extLst>
              <a:ext uri="{FF2B5EF4-FFF2-40B4-BE49-F238E27FC236}">
                <a16:creationId xmlns:a16="http://schemas.microsoft.com/office/drawing/2014/main" id="{8618932A-06FF-2293-AD5C-2470D2297A64}"/>
              </a:ext>
            </a:extLst>
          </p:cNvPr>
          <p:cNvPicPr>
            <a:picLocks noChangeAspect="1"/>
          </p:cNvPicPr>
          <p:nvPr/>
        </p:nvPicPr>
        <p:blipFill>
          <a:blip r:embed="rId3"/>
          <a:stretch>
            <a:fillRect/>
          </a:stretch>
        </p:blipFill>
        <p:spPr>
          <a:xfrm>
            <a:off x="6080705" y="-74789"/>
            <a:ext cx="5756856" cy="1981372"/>
          </a:xfrm>
          <a:prstGeom prst="rect">
            <a:avLst/>
          </a:prstGeom>
        </p:spPr>
      </p:pic>
      <p:sp>
        <p:nvSpPr>
          <p:cNvPr id="2" name="TextBox 1">
            <a:extLst>
              <a:ext uri="{FF2B5EF4-FFF2-40B4-BE49-F238E27FC236}">
                <a16:creationId xmlns:a16="http://schemas.microsoft.com/office/drawing/2014/main" id="{6B0C6595-EFBC-46BC-C5B5-198AB3E35272}"/>
              </a:ext>
            </a:extLst>
          </p:cNvPr>
          <p:cNvSpPr txBox="1"/>
          <p:nvPr/>
        </p:nvSpPr>
        <p:spPr>
          <a:xfrm>
            <a:off x="154545" y="2043404"/>
            <a:ext cx="5546459" cy="4401205"/>
          </a:xfrm>
          <a:prstGeom prst="rect">
            <a:avLst/>
          </a:prstGeom>
          <a:noFill/>
        </p:spPr>
        <p:txBody>
          <a:bodyPr wrap="square" rtlCol="0">
            <a:spAutoFit/>
          </a:bodyPr>
          <a:lstStyle/>
          <a:p>
            <a:r>
              <a:rPr lang="en-US" sz="1400" b="1" dirty="0"/>
              <a:t>Model R: </a:t>
            </a:r>
            <a:r>
              <a:rPr lang="en-US" sz="1400" dirty="0"/>
              <a:t>This is the correlation coefficient between the observed values of the dependent variable (DV) and the predicted values from the model. In this instance, it is 0.531. </a:t>
            </a:r>
          </a:p>
          <a:p>
            <a:endParaRPr lang="en-US" sz="1400" dirty="0"/>
          </a:p>
          <a:p>
            <a:r>
              <a:rPr lang="en-US" sz="1400" b="1" dirty="0"/>
              <a:t>R Square: </a:t>
            </a:r>
            <a:r>
              <a:rPr lang="en-US" sz="1400" dirty="0"/>
              <a:t>Also known as the coefficient of determination, R Square quantifies the proportion of the variance in the dependent variable that can be attributed to the variance in the independent variable. In this model, around 28.2% (0.282) of the variability in "Entrepreneurial Intention among Generation Z in Sri Lanka" can be explained by variations in the "Personality" variable. </a:t>
            </a:r>
          </a:p>
          <a:p>
            <a:endParaRPr lang="en-US" sz="1400" dirty="0"/>
          </a:p>
          <a:p>
            <a:r>
              <a:rPr lang="en-US" sz="1400" b="1" dirty="0"/>
              <a:t>Adjusted R Square: </a:t>
            </a:r>
            <a:r>
              <a:rPr lang="en-US" sz="1400" dirty="0"/>
              <a:t>This value adjusts R Square to account for the number of predictors in the model, providing a more accurate measure of the model's explanatory power. Here, it's 0.271. </a:t>
            </a:r>
          </a:p>
          <a:p>
            <a:endParaRPr lang="en-US" sz="1400" dirty="0"/>
          </a:p>
          <a:p>
            <a:r>
              <a:rPr lang="en-US" sz="1400" b="1" dirty="0" err="1"/>
              <a:t>Std.Error</a:t>
            </a:r>
            <a:r>
              <a:rPr lang="en-US" sz="1400" b="1" dirty="0"/>
              <a:t> of the Estimate: </a:t>
            </a:r>
            <a:r>
              <a:rPr lang="en-US" sz="1400" dirty="0"/>
              <a:t>This estimate provides information about how well the model's predictions align with the actual data points by indicating the standard deviation of the residuals, which are the differences between observed and predicted values. In this case, the standard error is 1.217.</a:t>
            </a:r>
            <a:endParaRPr lang="en-US" sz="1300" dirty="0"/>
          </a:p>
        </p:txBody>
      </p:sp>
      <p:sp>
        <p:nvSpPr>
          <p:cNvPr id="4" name="TextBox 3">
            <a:extLst>
              <a:ext uri="{FF2B5EF4-FFF2-40B4-BE49-F238E27FC236}">
                <a16:creationId xmlns:a16="http://schemas.microsoft.com/office/drawing/2014/main" id="{54B7593B-3ED6-767A-1BCE-9C0CF2712641}"/>
              </a:ext>
            </a:extLst>
          </p:cNvPr>
          <p:cNvSpPr txBox="1"/>
          <p:nvPr/>
        </p:nvSpPr>
        <p:spPr>
          <a:xfrm>
            <a:off x="6176865" y="2043404"/>
            <a:ext cx="5546459" cy="4247317"/>
          </a:xfrm>
          <a:prstGeom prst="rect">
            <a:avLst/>
          </a:prstGeom>
          <a:noFill/>
        </p:spPr>
        <p:txBody>
          <a:bodyPr wrap="square" rtlCol="0">
            <a:spAutoFit/>
          </a:bodyPr>
          <a:lstStyle/>
          <a:p>
            <a:r>
              <a:rPr lang="en-US" dirty="0"/>
              <a:t>A significance level (Sig) value of 0.000 is given in the ANOVA table. </a:t>
            </a:r>
          </a:p>
          <a:p>
            <a:endParaRPr lang="en-US" dirty="0"/>
          </a:p>
          <a:p>
            <a:r>
              <a:rPr lang="en-US" dirty="0"/>
              <a:t>Since the significance value is less than 0.05 (often denoted as α), which is a commonly used threshold for statistical significance, we apply the rule that if the Sig value is less than or equal to 0.05, we reject the null hypothesis (H0) and accept the alternative hypothesis (H1). </a:t>
            </a:r>
          </a:p>
          <a:p>
            <a:endParaRPr lang="en-US" dirty="0"/>
          </a:p>
          <a:p>
            <a:r>
              <a:rPr lang="en-US" dirty="0"/>
              <a:t>Therefore, in this case, because the Sig value is very low (0.000 &lt; 0.05), we can conclude that there is indeed a significant relationship between personality traits and entrepreneurial intention among Generation Z in Sri Lanka.</a:t>
            </a:r>
          </a:p>
        </p:txBody>
      </p:sp>
    </p:spTree>
    <p:extLst>
      <p:ext uri="{BB962C8B-B14F-4D97-AF65-F5344CB8AC3E}">
        <p14:creationId xmlns:p14="http://schemas.microsoft.com/office/powerpoint/2010/main" val="1872358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flipH="1">
            <a:off x="-1" y="0"/>
            <a:ext cx="6094444" cy="6856100"/>
          </a:xfrm>
        </p:spPr>
        <p:txBody>
          <a:bodyPr/>
          <a:lstStyle/>
          <a:p>
            <a:endParaRPr lang="en-US"/>
          </a:p>
        </p:txBody>
      </p:sp>
      <p:sp>
        <p:nvSpPr>
          <p:cNvPr id="11" name="Text Placeholder 10"/>
          <p:cNvSpPr>
            <a:spLocks noGrp="1"/>
          </p:cNvSpPr>
          <p:nvPr>
            <p:ph type="body" sz="quarter" idx="11"/>
          </p:nvPr>
        </p:nvSpPr>
        <p:spPr>
          <a:xfrm>
            <a:off x="6094443" y="148087"/>
            <a:ext cx="6096000" cy="1255728"/>
          </a:xfrm>
        </p:spPr>
        <p:txBody>
          <a:bodyPr/>
          <a:lstStyle/>
          <a:p>
            <a:r>
              <a:rPr lang="en-US" sz="2800" b="1" dirty="0">
                <a:solidFill>
                  <a:schemeClr val="tx1"/>
                </a:solidFill>
                <a:latin typeface="New romans"/>
              </a:rPr>
              <a:t>Relation between Subjective and Social norms and entrepreneurial intension</a:t>
            </a:r>
          </a:p>
        </p:txBody>
      </p:sp>
      <p:sp>
        <p:nvSpPr>
          <p:cNvPr id="21" name="Slide Number Placeholder 20"/>
          <p:cNvSpPr>
            <a:spLocks noGrp="1"/>
          </p:cNvSpPr>
          <p:nvPr>
            <p:ph type="sldNum" sz="quarter" idx="4"/>
          </p:nvPr>
        </p:nvSpPr>
        <p:spPr/>
        <p:txBody>
          <a:bodyPr/>
          <a:lstStyle/>
          <a:p>
            <a:fld id="{4997E989-D798-4C62-8E93-3D2D613C2488}" type="slidenum">
              <a:rPr lang="en-US" smtClean="0"/>
              <a:pPr/>
              <a:t>17</a:t>
            </a:fld>
            <a:endParaRPr lang="en-US" dirty="0"/>
          </a:p>
        </p:txBody>
      </p:sp>
      <p:pic>
        <p:nvPicPr>
          <p:cNvPr id="5" name="Picture 4">
            <a:extLst>
              <a:ext uri="{FF2B5EF4-FFF2-40B4-BE49-F238E27FC236}">
                <a16:creationId xmlns:a16="http://schemas.microsoft.com/office/drawing/2014/main" id="{AFBFEDA7-91A1-5D83-29B2-427BF6799955}"/>
              </a:ext>
            </a:extLst>
          </p:cNvPr>
          <p:cNvPicPr>
            <a:picLocks noChangeAspect="1"/>
          </p:cNvPicPr>
          <p:nvPr/>
        </p:nvPicPr>
        <p:blipFill>
          <a:blip r:embed="rId3"/>
          <a:stretch>
            <a:fillRect/>
          </a:stretch>
        </p:blipFill>
        <p:spPr>
          <a:xfrm>
            <a:off x="-1" y="3026535"/>
            <a:ext cx="6102330" cy="3823527"/>
          </a:xfrm>
          <a:prstGeom prst="rect">
            <a:avLst/>
          </a:prstGeom>
        </p:spPr>
      </p:pic>
      <p:sp>
        <p:nvSpPr>
          <p:cNvPr id="17" name="Rectangle 16"/>
          <p:cNvSpPr/>
          <p:nvPr/>
        </p:nvSpPr>
        <p:spPr>
          <a:xfrm>
            <a:off x="8470005" y="1367236"/>
            <a:ext cx="6096000" cy="369332"/>
          </a:xfrm>
          <a:prstGeom prst="rect">
            <a:avLst/>
          </a:prstGeom>
        </p:spPr>
        <p:txBody>
          <a:bodyPr>
            <a:spAutoFit/>
          </a:bodyPr>
          <a:lstStyle/>
          <a:p>
            <a:r>
              <a:rPr lang="en-US" dirty="0" err="1"/>
              <a:t>Anova</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43" y="1281457"/>
            <a:ext cx="6181250" cy="1867437"/>
          </a:xfrm>
          <a:prstGeom prst="rect">
            <a:avLst/>
          </a:prstGeom>
        </p:spPr>
      </p:pic>
      <p:sp>
        <p:nvSpPr>
          <p:cNvPr id="2" name="TextBox 1">
            <a:extLst>
              <a:ext uri="{FF2B5EF4-FFF2-40B4-BE49-F238E27FC236}">
                <a16:creationId xmlns:a16="http://schemas.microsoft.com/office/drawing/2014/main" id="{6A5D0B25-97BE-7641-F70C-094FF2C3FE6C}"/>
              </a:ext>
            </a:extLst>
          </p:cNvPr>
          <p:cNvSpPr txBox="1"/>
          <p:nvPr/>
        </p:nvSpPr>
        <p:spPr>
          <a:xfrm>
            <a:off x="6307494" y="3340359"/>
            <a:ext cx="5598367" cy="1754326"/>
          </a:xfrm>
          <a:prstGeom prst="rect">
            <a:avLst/>
          </a:prstGeom>
          <a:noFill/>
        </p:spPr>
        <p:txBody>
          <a:bodyPr wrap="square" rtlCol="0">
            <a:spAutoFit/>
          </a:bodyPr>
          <a:lstStyle/>
          <a:p>
            <a:r>
              <a:rPr lang="en-US" b="1" dirty="0"/>
              <a:t>y</a:t>
            </a:r>
            <a:r>
              <a:rPr lang="en-US" dirty="0"/>
              <a:t>=mx +c </a:t>
            </a:r>
          </a:p>
          <a:p>
            <a:r>
              <a:rPr lang="en-US" b="1" dirty="0"/>
              <a:t>m</a:t>
            </a:r>
            <a:r>
              <a:rPr lang="en-US" dirty="0"/>
              <a:t>= 0.265 </a:t>
            </a:r>
          </a:p>
          <a:p>
            <a:r>
              <a:rPr lang="en-US" b="1" dirty="0"/>
              <a:t>x </a:t>
            </a:r>
            <a:r>
              <a:rPr lang="en-US" dirty="0"/>
              <a:t>= </a:t>
            </a:r>
            <a:r>
              <a:rPr lang="en-US" b="1" dirty="0"/>
              <a:t>Subject and Social norms</a:t>
            </a:r>
          </a:p>
          <a:p>
            <a:r>
              <a:rPr lang="en-US" b="1" dirty="0"/>
              <a:t>c</a:t>
            </a:r>
            <a:r>
              <a:rPr lang="en-US" dirty="0"/>
              <a:t>= 1.115 y (Entrepreneurial Intention among Generation Z in Sri Lanka) = 0.265* (Personality) + 1.115 </a:t>
            </a:r>
          </a:p>
        </p:txBody>
      </p:sp>
    </p:spTree>
    <p:extLst>
      <p:ext uri="{BB962C8B-B14F-4D97-AF65-F5344CB8AC3E}">
        <p14:creationId xmlns:p14="http://schemas.microsoft.com/office/powerpoint/2010/main" val="20274446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997E989-D798-4C62-8E93-3D2D613C2488}" type="slidenum">
              <a:rPr lang="en-US" smtClean="0"/>
              <a:pPr/>
              <a:t>18</a:t>
            </a:fld>
            <a:endParaRPr lang="en-US" dirty="0"/>
          </a:p>
        </p:txBody>
      </p:sp>
      <p:pic>
        <p:nvPicPr>
          <p:cNvPr id="6" name="Picture 5">
            <a:extLst>
              <a:ext uri="{FF2B5EF4-FFF2-40B4-BE49-F238E27FC236}">
                <a16:creationId xmlns:a16="http://schemas.microsoft.com/office/drawing/2014/main" id="{B9C29371-E046-4912-6010-BF30FCADB608}"/>
              </a:ext>
            </a:extLst>
          </p:cNvPr>
          <p:cNvPicPr>
            <a:picLocks noChangeAspect="1"/>
          </p:cNvPicPr>
          <p:nvPr/>
        </p:nvPicPr>
        <p:blipFill>
          <a:blip r:embed="rId2"/>
          <a:stretch>
            <a:fillRect/>
          </a:stretch>
        </p:blipFill>
        <p:spPr>
          <a:xfrm>
            <a:off x="0" y="282151"/>
            <a:ext cx="5447763" cy="1585286"/>
          </a:xfrm>
          <a:prstGeom prst="rect">
            <a:avLst/>
          </a:prstGeom>
        </p:spPr>
      </p:pic>
      <p:pic>
        <p:nvPicPr>
          <p:cNvPr id="5" name="Picture 4">
            <a:extLst>
              <a:ext uri="{FF2B5EF4-FFF2-40B4-BE49-F238E27FC236}">
                <a16:creationId xmlns:a16="http://schemas.microsoft.com/office/drawing/2014/main" id="{90AD3093-010B-A988-CB9B-D790C7F11CA9}"/>
              </a:ext>
            </a:extLst>
          </p:cNvPr>
          <p:cNvPicPr>
            <a:picLocks noChangeAspect="1"/>
          </p:cNvPicPr>
          <p:nvPr/>
        </p:nvPicPr>
        <p:blipFill>
          <a:blip r:embed="rId3"/>
          <a:stretch>
            <a:fillRect/>
          </a:stretch>
        </p:blipFill>
        <p:spPr>
          <a:xfrm>
            <a:off x="6103887" y="531225"/>
            <a:ext cx="6088113" cy="1376180"/>
          </a:xfrm>
          <a:prstGeom prst="rect">
            <a:avLst/>
          </a:prstGeom>
        </p:spPr>
      </p:pic>
      <p:sp>
        <p:nvSpPr>
          <p:cNvPr id="2" name="Rectangle 1"/>
          <p:cNvSpPr/>
          <p:nvPr/>
        </p:nvSpPr>
        <p:spPr>
          <a:xfrm>
            <a:off x="8747288" y="282151"/>
            <a:ext cx="801310" cy="307777"/>
          </a:xfrm>
          <a:prstGeom prst="rect">
            <a:avLst/>
          </a:prstGeom>
        </p:spPr>
        <p:txBody>
          <a:bodyPr wrap="none">
            <a:spAutoFit/>
          </a:bodyPr>
          <a:lstStyle/>
          <a:p>
            <a:r>
              <a:rPr lang="en-US" sz="1400" dirty="0">
                <a:latin typeface="New romans"/>
              </a:rPr>
              <a:t>ANOVA</a:t>
            </a:r>
          </a:p>
        </p:txBody>
      </p:sp>
      <p:sp>
        <p:nvSpPr>
          <p:cNvPr id="3" name="TextBox 2">
            <a:extLst>
              <a:ext uri="{FF2B5EF4-FFF2-40B4-BE49-F238E27FC236}">
                <a16:creationId xmlns:a16="http://schemas.microsoft.com/office/drawing/2014/main" id="{333427A7-FD0C-0710-0C13-AE4CC54FA023}"/>
              </a:ext>
            </a:extLst>
          </p:cNvPr>
          <p:cNvSpPr txBox="1"/>
          <p:nvPr/>
        </p:nvSpPr>
        <p:spPr>
          <a:xfrm>
            <a:off x="102637" y="2080727"/>
            <a:ext cx="5447763" cy="4616648"/>
          </a:xfrm>
          <a:prstGeom prst="rect">
            <a:avLst/>
          </a:prstGeom>
          <a:noFill/>
        </p:spPr>
        <p:txBody>
          <a:bodyPr wrap="square" rtlCol="0">
            <a:spAutoFit/>
          </a:bodyPr>
          <a:lstStyle/>
          <a:p>
            <a:r>
              <a:rPr lang="en-US" sz="1400" b="1" dirty="0"/>
              <a:t>Model R: </a:t>
            </a:r>
            <a:r>
              <a:rPr lang="en-US" sz="1400" dirty="0"/>
              <a:t>This value is the correlation coefficient between the observed values of the dependent variable (DV) and the predicted values from the model. In this specific case, the value is 0.529. </a:t>
            </a:r>
          </a:p>
          <a:p>
            <a:endParaRPr lang="en-US" sz="1400" b="1" dirty="0"/>
          </a:p>
          <a:p>
            <a:r>
              <a:rPr lang="en-US" sz="1400" b="1" dirty="0"/>
              <a:t>R Square:</a:t>
            </a:r>
            <a:r>
              <a:rPr lang="en-US" sz="1400" dirty="0"/>
              <a:t> Also known as the coefficient of determination, R Square quantifies the proportion of the variance in the dependent variable that can be attributed to the variance in the independent variable. In this model, about 28.0% (0.280) of the variability in "Entrepreneurial Intention among Generation Z in Sri Lanka" can be explained by variations in the "Subjective and Social norms" variable. </a:t>
            </a:r>
          </a:p>
          <a:p>
            <a:endParaRPr lang="en-US" sz="1400" b="1" dirty="0"/>
          </a:p>
          <a:p>
            <a:r>
              <a:rPr lang="en-US" sz="1400" b="1" dirty="0"/>
              <a:t>Adjusted R Square: </a:t>
            </a:r>
            <a:r>
              <a:rPr lang="en-US" sz="1400" dirty="0"/>
              <a:t>This value adjusts R Square to account for the number of predictors in the model, offering a more accurate measure of the model's explanatory power. In this case, it's 0.269. </a:t>
            </a:r>
          </a:p>
          <a:p>
            <a:endParaRPr lang="en-US" sz="1400" b="1" dirty="0"/>
          </a:p>
          <a:p>
            <a:r>
              <a:rPr lang="en-US" sz="1400" b="1" dirty="0"/>
              <a:t>Std. Error of the Estimate:</a:t>
            </a:r>
            <a:r>
              <a:rPr lang="en-US" sz="1400" dirty="0"/>
              <a:t> This estimate provides information about how well the model's predictions align with the actual data points by indicating the standard deviation of the residuals, which are the differences between observed and predicted values. In this instance, the standard error is 1.219.</a:t>
            </a:r>
            <a:endParaRPr lang="en-US" sz="1300" dirty="0"/>
          </a:p>
        </p:txBody>
      </p:sp>
      <p:sp>
        <p:nvSpPr>
          <p:cNvPr id="7" name="TextBox 6">
            <a:extLst>
              <a:ext uri="{FF2B5EF4-FFF2-40B4-BE49-F238E27FC236}">
                <a16:creationId xmlns:a16="http://schemas.microsoft.com/office/drawing/2014/main" id="{AE3C00E1-F3D4-5A79-223C-2FFA2E7B1C9A}"/>
              </a:ext>
            </a:extLst>
          </p:cNvPr>
          <p:cNvSpPr txBox="1"/>
          <p:nvPr/>
        </p:nvSpPr>
        <p:spPr>
          <a:xfrm>
            <a:off x="6103887" y="2080727"/>
            <a:ext cx="5811305" cy="3693319"/>
          </a:xfrm>
          <a:prstGeom prst="rect">
            <a:avLst/>
          </a:prstGeom>
          <a:noFill/>
        </p:spPr>
        <p:txBody>
          <a:bodyPr wrap="square" rtlCol="0">
            <a:spAutoFit/>
          </a:bodyPr>
          <a:lstStyle/>
          <a:p>
            <a:r>
              <a:rPr lang="en-US" dirty="0"/>
              <a:t>A significance level (Sig) value of 0.000 is provided in the ANOVA table. </a:t>
            </a:r>
          </a:p>
          <a:p>
            <a:r>
              <a:rPr lang="en-US" dirty="0"/>
              <a:t>Since the significance value is less than 0.05 (often denoted as α), which is a commonly used threshold for statistical significance, we follow the principle that if the Sig value is less than or equal to 0.05, we reject the null hypothesis (H0) and accept the alternative hypothesis (H1). </a:t>
            </a:r>
          </a:p>
          <a:p>
            <a:r>
              <a:rPr lang="en-US" dirty="0"/>
              <a:t>Therefore, in this case, because the Sig value is very low (0.000 &lt; 0.05), we can conclude that there is indeed a significant relationship between subjective and social norms and entrepreneurial intention among Generation Z in Sri Lanka. </a:t>
            </a:r>
          </a:p>
        </p:txBody>
      </p:sp>
    </p:spTree>
    <p:extLst>
      <p:ext uri="{BB962C8B-B14F-4D97-AF65-F5344CB8AC3E}">
        <p14:creationId xmlns:p14="http://schemas.microsoft.com/office/powerpoint/2010/main" val="16679261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txBody>
          <a:bodyPr/>
          <a:lstStyle/>
          <a:p>
            <a:endParaRPr lang="en-US"/>
          </a:p>
        </p:txBody>
      </p:sp>
      <p:sp>
        <p:nvSpPr>
          <p:cNvPr id="3" name="Text Placeholder 2"/>
          <p:cNvSpPr>
            <a:spLocks noGrp="1"/>
          </p:cNvSpPr>
          <p:nvPr>
            <p:ph type="body" sz="quarter" idx="11"/>
          </p:nvPr>
        </p:nvSpPr>
        <p:spPr>
          <a:xfrm>
            <a:off x="-205022" y="1439199"/>
            <a:ext cx="6129304" cy="313932"/>
          </a:xfrm>
        </p:spPr>
        <p:txBody>
          <a:bodyPr/>
          <a:lstStyle/>
          <a:p>
            <a:r>
              <a:rPr lang="en-US" sz="1600" dirty="0">
                <a:solidFill>
                  <a:schemeClr val="tx1"/>
                </a:solidFill>
              </a:rPr>
              <a:t>ANOVA</a:t>
            </a:r>
          </a:p>
        </p:txBody>
      </p:sp>
      <p:sp>
        <p:nvSpPr>
          <p:cNvPr id="4" name="Content Placeholder 3"/>
          <p:cNvSpPr>
            <a:spLocks noGrp="1"/>
          </p:cNvSpPr>
          <p:nvPr>
            <p:ph idx="18"/>
          </p:nvPr>
        </p:nvSpPr>
        <p:spPr>
          <a:xfrm>
            <a:off x="66608" y="180305"/>
            <a:ext cx="5857674" cy="1249250"/>
          </a:xfrm>
        </p:spPr>
        <p:txBody>
          <a:bodyPr/>
          <a:lstStyle/>
          <a:p>
            <a:r>
              <a:rPr lang="en-US" sz="2800" dirty="0">
                <a:solidFill>
                  <a:schemeClr val="tx1"/>
                </a:solidFill>
                <a:latin typeface="New romans"/>
              </a:rPr>
              <a:t>Relation between Entrepreneurial Opportunities and entrepreneurial intension</a:t>
            </a:r>
          </a:p>
        </p:txBody>
      </p:sp>
      <p:sp>
        <p:nvSpPr>
          <p:cNvPr id="6" name="Slide Number Placeholder 5"/>
          <p:cNvSpPr>
            <a:spLocks noGrp="1"/>
          </p:cNvSpPr>
          <p:nvPr>
            <p:ph type="sldNum" sz="quarter" idx="4"/>
          </p:nvPr>
        </p:nvSpPr>
        <p:spPr/>
        <p:txBody>
          <a:bodyPr/>
          <a:lstStyle/>
          <a:p>
            <a:fld id="{4997E989-D798-4C62-8E93-3D2D613C2488}" type="slidenum">
              <a:rPr lang="en-US" smtClean="0"/>
              <a:pPr/>
              <a:t>19</a:t>
            </a:fld>
            <a:endParaRPr lang="en-US" dirty="0"/>
          </a:p>
        </p:txBody>
      </p:sp>
      <p:pic>
        <p:nvPicPr>
          <p:cNvPr id="7" name="Picture 6">
            <a:extLst>
              <a:ext uri="{FF2B5EF4-FFF2-40B4-BE49-F238E27FC236}">
                <a16:creationId xmlns:a16="http://schemas.microsoft.com/office/drawing/2014/main" id="{8F829C70-9081-199C-B479-D6BD1DA1484B}"/>
              </a:ext>
            </a:extLst>
          </p:cNvPr>
          <p:cNvPicPr>
            <a:picLocks noChangeAspect="1"/>
          </p:cNvPicPr>
          <p:nvPr/>
        </p:nvPicPr>
        <p:blipFill>
          <a:blip r:embed="rId2"/>
          <a:stretch>
            <a:fillRect/>
          </a:stretch>
        </p:blipFill>
        <p:spPr>
          <a:xfrm>
            <a:off x="6129304" y="2936382"/>
            <a:ext cx="6062695" cy="392161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1" y="1429555"/>
            <a:ext cx="6206544" cy="1584102"/>
          </a:xfrm>
          <a:prstGeom prst="rect">
            <a:avLst/>
          </a:prstGeom>
        </p:spPr>
      </p:pic>
      <p:sp>
        <p:nvSpPr>
          <p:cNvPr id="5" name="TextBox 4">
            <a:extLst>
              <a:ext uri="{FF2B5EF4-FFF2-40B4-BE49-F238E27FC236}">
                <a16:creationId xmlns:a16="http://schemas.microsoft.com/office/drawing/2014/main" id="{31870B0F-7128-8F9E-64EE-E19B53705A74}"/>
              </a:ext>
            </a:extLst>
          </p:cNvPr>
          <p:cNvSpPr txBox="1"/>
          <p:nvPr/>
        </p:nvSpPr>
        <p:spPr>
          <a:xfrm>
            <a:off x="149290" y="3200400"/>
            <a:ext cx="5589037" cy="1754326"/>
          </a:xfrm>
          <a:prstGeom prst="rect">
            <a:avLst/>
          </a:prstGeom>
          <a:noFill/>
        </p:spPr>
        <p:txBody>
          <a:bodyPr wrap="square" rtlCol="0">
            <a:spAutoFit/>
          </a:bodyPr>
          <a:lstStyle/>
          <a:p>
            <a:r>
              <a:rPr lang="en-US" b="1" dirty="0"/>
              <a:t>y</a:t>
            </a:r>
            <a:r>
              <a:rPr lang="en-US" dirty="0"/>
              <a:t>=mx +c </a:t>
            </a:r>
          </a:p>
          <a:p>
            <a:r>
              <a:rPr lang="en-US" b="1" dirty="0"/>
              <a:t>m</a:t>
            </a:r>
            <a:r>
              <a:rPr lang="en-US" dirty="0"/>
              <a:t>= 0.256 </a:t>
            </a:r>
          </a:p>
          <a:p>
            <a:r>
              <a:rPr lang="en-US" b="1" dirty="0"/>
              <a:t>x</a:t>
            </a:r>
            <a:r>
              <a:rPr lang="en-US" dirty="0"/>
              <a:t> = Entrepreneurial Opportunities </a:t>
            </a:r>
          </a:p>
          <a:p>
            <a:r>
              <a:rPr lang="en-US" b="1" dirty="0"/>
              <a:t>c</a:t>
            </a:r>
            <a:r>
              <a:rPr lang="en-US" dirty="0"/>
              <a:t>= 0.782 y (Entrepreneurial Intention among Generation Z in Sri Lanka) = 0.265* (Entrepreneurial Opportunities) + 0.782 </a:t>
            </a:r>
          </a:p>
        </p:txBody>
      </p:sp>
    </p:spTree>
    <p:extLst>
      <p:ext uri="{BB962C8B-B14F-4D97-AF65-F5344CB8AC3E}">
        <p14:creationId xmlns:p14="http://schemas.microsoft.com/office/powerpoint/2010/main" val="23450731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799" y="2598125"/>
            <a:ext cx="11299065" cy="2579181"/>
          </a:xfrm>
        </p:spPr>
        <p:txBody>
          <a:bodyPr/>
          <a:lstStyle/>
          <a:p>
            <a:pPr marL="819150" indent="-285750">
              <a:spcBef>
                <a:spcPts val="0"/>
              </a:spcBef>
              <a:spcAft>
                <a:spcPts val="0"/>
              </a:spcAft>
            </a:pPr>
            <a:r>
              <a:rPr lang="en-US" dirty="0" err="1">
                <a:latin typeface="Calibri" panose="020F0502020204030204" pitchFamily="34" charset="0"/>
              </a:rPr>
              <a:t>Dimuth</a:t>
            </a:r>
            <a:r>
              <a:rPr lang="en-US" dirty="0">
                <a:latin typeface="Calibri" panose="020F0502020204030204" pitchFamily="34" charset="0"/>
              </a:rPr>
              <a:t> </a:t>
            </a:r>
            <a:r>
              <a:rPr lang="en-US" dirty="0" err="1">
                <a:latin typeface="Calibri" panose="020F0502020204030204" pitchFamily="34" charset="0"/>
              </a:rPr>
              <a:t>Nilanjana</a:t>
            </a:r>
            <a:r>
              <a:rPr lang="en-US" dirty="0">
                <a:latin typeface="Calibri" panose="020F0502020204030204" pitchFamily="34" charset="0"/>
              </a:rPr>
              <a:t>     	HDSE231F-002</a:t>
            </a:r>
          </a:p>
          <a:p>
            <a:pPr marL="819150" indent="-285750">
              <a:spcBef>
                <a:spcPts val="0"/>
              </a:spcBef>
              <a:spcAft>
                <a:spcPts val="0"/>
              </a:spcAft>
            </a:pPr>
            <a:r>
              <a:rPr lang="en-US" dirty="0" err="1">
                <a:latin typeface="Calibri" panose="020F0502020204030204" pitchFamily="34" charset="0"/>
              </a:rPr>
              <a:t>Hiru</a:t>
            </a:r>
            <a:r>
              <a:rPr lang="en-US" dirty="0">
                <a:latin typeface="Calibri" panose="020F0502020204030204" pitchFamily="34" charset="0"/>
              </a:rPr>
              <a:t> </a:t>
            </a:r>
            <a:r>
              <a:rPr lang="en-US" dirty="0" err="1">
                <a:latin typeface="Calibri" panose="020F0502020204030204" pitchFamily="34" charset="0"/>
              </a:rPr>
              <a:t>Amarajeewa</a:t>
            </a:r>
            <a:r>
              <a:rPr lang="en-US" dirty="0">
                <a:latin typeface="Calibri" panose="020F0502020204030204" pitchFamily="34" charset="0"/>
              </a:rPr>
              <a:t>      	HDSE231F-004</a:t>
            </a:r>
          </a:p>
          <a:p>
            <a:pPr marL="819150" indent="-285750">
              <a:spcBef>
                <a:spcPts val="0"/>
              </a:spcBef>
              <a:spcAft>
                <a:spcPts val="0"/>
              </a:spcAft>
            </a:pPr>
            <a:r>
              <a:rPr lang="en-US" dirty="0" err="1">
                <a:latin typeface="Calibri" panose="020F0502020204030204" pitchFamily="34" charset="0"/>
              </a:rPr>
              <a:t>Dileesha</a:t>
            </a:r>
            <a:r>
              <a:rPr lang="en-US" dirty="0">
                <a:latin typeface="Calibri" panose="020F0502020204030204" pitchFamily="34" charset="0"/>
              </a:rPr>
              <a:t> </a:t>
            </a:r>
            <a:r>
              <a:rPr lang="en-US" dirty="0" err="1">
                <a:latin typeface="Calibri" panose="020F0502020204030204" pitchFamily="34" charset="0"/>
              </a:rPr>
              <a:t>Bandara</a:t>
            </a:r>
            <a:r>
              <a:rPr lang="en-US" dirty="0">
                <a:latin typeface="Calibri" panose="020F0502020204030204" pitchFamily="34" charset="0"/>
              </a:rPr>
              <a:t>		HDSE231F-009</a:t>
            </a:r>
          </a:p>
          <a:p>
            <a:pPr marL="819150" indent="-285750">
              <a:spcBef>
                <a:spcPts val="0"/>
              </a:spcBef>
              <a:spcAft>
                <a:spcPts val="0"/>
              </a:spcAft>
            </a:pPr>
            <a:r>
              <a:rPr lang="en-US" dirty="0" err="1">
                <a:latin typeface="Calibri" panose="020F0502020204030204" pitchFamily="34" charset="0"/>
              </a:rPr>
              <a:t>Thilina</a:t>
            </a:r>
            <a:r>
              <a:rPr lang="en-US" dirty="0">
                <a:latin typeface="Calibri" panose="020F0502020204030204" pitchFamily="34" charset="0"/>
              </a:rPr>
              <a:t> Shalom		HDSE231F-013</a:t>
            </a:r>
          </a:p>
          <a:p>
            <a:pPr marL="533400">
              <a:spcBef>
                <a:spcPts val="0"/>
              </a:spcBef>
              <a:spcAft>
                <a:spcPts val="0"/>
              </a:spcAft>
            </a:pPr>
            <a:endParaRPr lang="en-US" sz="1400" dirty="0">
              <a:latin typeface="Calibri" panose="020F0502020204030204" pitchFamily="34" charset="0"/>
            </a:endParaRPr>
          </a:p>
          <a:p>
            <a:pPr>
              <a:spcAft>
                <a:spcPts val="2400"/>
              </a:spcAft>
            </a:pPr>
            <a:endParaRPr lang="en-US" dirty="0">
              <a:latin typeface="Calibri" panose="020F0502020204030204" pitchFamily="34" charset="0"/>
            </a:endParaRPr>
          </a:p>
        </p:txBody>
      </p:sp>
      <p:sp>
        <p:nvSpPr>
          <p:cNvPr id="14" name="Title 1"/>
          <p:cNvSpPr>
            <a:spLocks noGrp="1"/>
          </p:cNvSpPr>
          <p:nvPr>
            <p:ph type="title"/>
          </p:nvPr>
        </p:nvSpPr>
        <p:spPr>
          <a:xfrm>
            <a:off x="316322" y="0"/>
            <a:ext cx="2375877" cy="1249251"/>
          </a:xfrm>
        </p:spPr>
        <p:txBody>
          <a:bodyPr/>
          <a:lstStyle/>
          <a:p>
            <a:r>
              <a:rPr lang="en-US" sz="3600" b="1" dirty="0"/>
              <a:t>Group members</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2</a:t>
            </a:fld>
            <a:endParaRPr lang="en-US" dirty="0"/>
          </a:p>
        </p:txBody>
      </p:sp>
    </p:spTree>
    <p:extLst>
      <p:ext uri="{BB962C8B-B14F-4D97-AF65-F5344CB8AC3E}">
        <p14:creationId xmlns:p14="http://schemas.microsoft.com/office/powerpoint/2010/main" val="3110716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696726" y="6484937"/>
            <a:ext cx="533348" cy="365125"/>
          </a:xfrm>
        </p:spPr>
        <p:txBody>
          <a:bodyPr/>
          <a:lstStyle/>
          <a:p>
            <a:fld id="{5AE1514C-5E56-4738-A1FF-4B1CFD2A3E36}" type="slidenum">
              <a:rPr lang="en-US" smtClean="0"/>
              <a:pPr/>
              <a:t>20</a:t>
            </a:fld>
            <a:endParaRPr lang="en-US" dirty="0"/>
          </a:p>
        </p:txBody>
      </p:sp>
      <p:pic>
        <p:nvPicPr>
          <p:cNvPr id="9" name="Picture 8">
            <a:extLst>
              <a:ext uri="{FF2B5EF4-FFF2-40B4-BE49-F238E27FC236}">
                <a16:creationId xmlns:a16="http://schemas.microsoft.com/office/drawing/2014/main" id="{104202C1-ED3E-8A3B-789C-30B6ADC2DFA5}"/>
              </a:ext>
            </a:extLst>
          </p:cNvPr>
          <p:cNvPicPr>
            <a:picLocks noChangeAspect="1"/>
          </p:cNvPicPr>
          <p:nvPr/>
        </p:nvPicPr>
        <p:blipFill>
          <a:blip r:embed="rId3"/>
          <a:stretch>
            <a:fillRect/>
          </a:stretch>
        </p:blipFill>
        <p:spPr>
          <a:xfrm>
            <a:off x="0" y="128789"/>
            <a:ext cx="5177307" cy="1455313"/>
          </a:xfrm>
          <a:prstGeom prst="rect">
            <a:avLst/>
          </a:prstGeom>
        </p:spPr>
      </p:pic>
      <p:pic>
        <p:nvPicPr>
          <p:cNvPr id="5" name="Picture 4">
            <a:extLst>
              <a:ext uri="{FF2B5EF4-FFF2-40B4-BE49-F238E27FC236}">
                <a16:creationId xmlns:a16="http://schemas.microsoft.com/office/drawing/2014/main" id="{32CEDC11-E37F-0112-657C-5730EE5332D6}"/>
              </a:ext>
            </a:extLst>
          </p:cNvPr>
          <p:cNvPicPr>
            <a:picLocks noChangeAspect="1"/>
          </p:cNvPicPr>
          <p:nvPr/>
        </p:nvPicPr>
        <p:blipFill>
          <a:blip r:embed="rId4"/>
          <a:stretch>
            <a:fillRect/>
          </a:stretch>
        </p:blipFill>
        <p:spPr>
          <a:xfrm>
            <a:off x="5537916" y="297818"/>
            <a:ext cx="5924282" cy="1419911"/>
          </a:xfrm>
          <a:prstGeom prst="rect">
            <a:avLst/>
          </a:prstGeom>
        </p:spPr>
      </p:pic>
      <p:sp>
        <p:nvSpPr>
          <p:cNvPr id="4" name="Rectangle 3"/>
          <p:cNvSpPr/>
          <p:nvPr/>
        </p:nvSpPr>
        <p:spPr>
          <a:xfrm>
            <a:off x="7864698" y="128789"/>
            <a:ext cx="6096000" cy="307777"/>
          </a:xfrm>
          <a:prstGeom prst="rect">
            <a:avLst/>
          </a:prstGeom>
        </p:spPr>
        <p:txBody>
          <a:bodyPr>
            <a:spAutoFit/>
          </a:bodyPr>
          <a:lstStyle/>
          <a:p>
            <a:r>
              <a:rPr lang="en-US" sz="1400" dirty="0">
                <a:latin typeface="New romans"/>
              </a:rPr>
              <a:t>ANOVA</a:t>
            </a:r>
          </a:p>
        </p:txBody>
      </p:sp>
      <p:sp>
        <p:nvSpPr>
          <p:cNvPr id="3" name="TextBox 2">
            <a:extLst>
              <a:ext uri="{FF2B5EF4-FFF2-40B4-BE49-F238E27FC236}">
                <a16:creationId xmlns:a16="http://schemas.microsoft.com/office/drawing/2014/main" id="{430C19AD-43E6-B624-3653-2873363D0D3F}"/>
              </a:ext>
            </a:extLst>
          </p:cNvPr>
          <p:cNvSpPr txBox="1"/>
          <p:nvPr/>
        </p:nvSpPr>
        <p:spPr>
          <a:xfrm>
            <a:off x="130628" y="1717729"/>
            <a:ext cx="5407288" cy="4616648"/>
          </a:xfrm>
          <a:prstGeom prst="rect">
            <a:avLst/>
          </a:prstGeom>
          <a:noFill/>
        </p:spPr>
        <p:txBody>
          <a:bodyPr wrap="square" rtlCol="0">
            <a:spAutoFit/>
          </a:bodyPr>
          <a:lstStyle/>
          <a:p>
            <a:r>
              <a:rPr lang="en-US" sz="1400" b="1" dirty="0"/>
              <a:t>Model R: </a:t>
            </a:r>
            <a:r>
              <a:rPr lang="en-US" sz="1400" dirty="0"/>
              <a:t>This value is the correlation coefficient between the observed values of the dependent variable (DV) and the predicted values from the model. In this specific case, the value is 0.605. </a:t>
            </a:r>
          </a:p>
          <a:p>
            <a:endParaRPr lang="en-US" sz="1400" b="1" dirty="0"/>
          </a:p>
          <a:p>
            <a:r>
              <a:rPr lang="en-US" sz="1400" b="1" dirty="0"/>
              <a:t>R Square: </a:t>
            </a:r>
            <a:r>
              <a:rPr lang="en-US" sz="1400" dirty="0"/>
              <a:t>Also known as the coefficient of determination, R Square quantifies the proportion of the variance in the dependent variable that can be attributed to the variance in the independent variable. In this model, about 36.6% (0.366) of the variability in "Entrepreneurial Intention among Generation Z in Sri Lanka" can be explained by variations in the "Entrepreneurial Opportunities" variable. </a:t>
            </a:r>
          </a:p>
          <a:p>
            <a:endParaRPr lang="en-US" sz="1400" b="1" dirty="0"/>
          </a:p>
          <a:p>
            <a:r>
              <a:rPr lang="en-US" sz="1400" b="1" dirty="0"/>
              <a:t>Adjusted R Square: </a:t>
            </a:r>
            <a:r>
              <a:rPr lang="en-US" sz="1400" dirty="0"/>
              <a:t>This value adjusts R Square to account for the number of predictors in the model, offering a more accurate measure of the model's explanatory power. In this case, it's 0.357. </a:t>
            </a:r>
          </a:p>
          <a:p>
            <a:endParaRPr lang="en-US" sz="1400" b="1" dirty="0"/>
          </a:p>
          <a:p>
            <a:r>
              <a:rPr lang="en-US" sz="1400" b="1" dirty="0"/>
              <a:t>Std. Error of the Estimate: </a:t>
            </a:r>
            <a:r>
              <a:rPr lang="en-US" sz="1400" dirty="0"/>
              <a:t>This estimate provides information about how well the model's predictions align with the actual data points by indicating the standard deviation of the residuals, which are the differences between observed and predicted values. In this instance, the standard error is 1.144.</a:t>
            </a:r>
            <a:endParaRPr lang="en-US" sz="1300" dirty="0"/>
          </a:p>
        </p:txBody>
      </p:sp>
      <p:sp>
        <p:nvSpPr>
          <p:cNvPr id="6" name="TextBox 5">
            <a:extLst>
              <a:ext uri="{FF2B5EF4-FFF2-40B4-BE49-F238E27FC236}">
                <a16:creationId xmlns:a16="http://schemas.microsoft.com/office/drawing/2014/main" id="{01674718-BE06-8CE1-C5A3-98A366313E40}"/>
              </a:ext>
            </a:extLst>
          </p:cNvPr>
          <p:cNvSpPr txBox="1"/>
          <p:nvPr/>
        </p:nvSpPr>
        <p:spPr>
          <a:xfrm>
            <a:off x="5766318" y="1903445"/>
            <a:ext cx="6096000" cy="4247317"/>
          </a:xfrm>
          <a:prstGeom prst="rect">
            <a:avLst/>
          </a:prstGeom>
          <a:noFill/>
        </p:spPr>
        <p:txBody>
          <a:bodyPr wrap="square" rtlCol="0">
            <a:spAutoFit/>
          </a:bodyPr>
          <a:lstStyle/>
          <a:p>
            <a:r>
              <a:rPr lang="en-US" dirty="0"/>
              <a:t>A significance level (Sig) value of 0.000 is given in the ANOVA table. </a:t>
            </a:r>
          </a:p>
          <a:p>
            <a:endParaRPr lang="en-US" dirty="0"/>
          </a:p>
          <a:p>
            <a:r>
              <a:rPr lang="en-US" dirty="0"/>
              <a:t>Since the significance value is less than 0.05 (often denoted as α), which is a commonly used threshold for statistical significance, we adhere to the guideline that if the Sig value is less than or equal to 0.05, we reject the null hypothesis (H0) and accept the alternative hypothesis (H1). </a:t>
            </a:r>
          </a:p>
          <a:p>
            <a:endParaRPr lang="en-US" dirty="0"/>
          </a:p>
          <a:p>
            <a:r>
              <a:rPr lang="en-US" dirty="0"/>
              <a:t>Therefore, in this case, since the Sig value is very low (0.000 &lt; 0.05), we can conclude that there is indeed a significant relationship between entrepreneurial opportunities and entrepreneurial intention among Generation Z in Sri Lanka. </a:t>
            </a:r>
          </a:p>
        </p:txBody>
      </p:sp>
    </p:spTree>
    <p:extLst>
      <p:ext uri="{BB962C8B-B14F-4D97-AF65-F5344CB8AC3E}">
        <p14:creationId xmlns:p14="http://schemas.microsoft.com/office/powerpoint/2010/main" val="2177918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txBody>
          <a:bodyPr/>
          <a:lstStyle/>
          <a:p>
            <a:endParaRPr lang="en-US"/>
          </a:p>
        </p:txBody>
      </p:sp>
      <p:sp>
        <p:nvSpPr>
          <p:cNvPr id="3" name="Text Placeholder 2"/>
          <p:cNvSpPr>
            <a:spLocks noGrp="1"/>
          </p:cNvSpPr>
          <p:nvPr>
            <p:ph type="body" sz="quarter" idx="11"/>
          </p:nvPr>
        </p:nvSpPr>
        <p:spPr>
          <a:xfrm>
            <a:off x="6094443" y="152740"/>
            <a:ext cx="6096000" cy="480131"/>
          </a:xfrm>
        </p:spPr>
        <p:txBody>
          <a:bodyPr/>
          <a:lstStyle/>
          <a:p>
            <a:r>
              <a:rPr lang="en-US" sz="2800" b="1" dirty="0">
                <a:ln w="0"/>
                <a:solidFill>
                  <a:schemeClr val="tx1"/>
                </a:solidFill>
                <a:effectLst>
                  <a:outerShdw blurRad="38100" dist="25400" dir="5400000" algn="ctr" rotWithShape="0">
                    <a:srgbClr val="6E747A">
                      <a:alpha val="43000"/>
                    </a:srgbClr>
                  </a:outerShdw>
                </a:effectLst>
                <a:latin typeface="New romans"/>
              </a:rPr>
              <a:t>(Multiple </a:t>
            </a:r>
            <a:r>
              <a:rPr lang="en-US" sz="2800" b="1" dirty="0">
                <a:solidFill>
                  <a:schemeClr val="tx1"/>
                </a:solidFill>
                <a:latin typeface="New romans"/>
              </a:rPr>
              <a:t>Regression)</a:t>
            </a:r>
            <a:endParaRPr lang="en-US" sz="2800" b="1" dirty="0">
              <a:ln w="0"/>
              <a:solidFill>
                <a:schemeClr val="tx1"/>
              </a:solidFill>
              <a:effectLst>
                <a:outerShdw blurRad="38100" dist="25400" dir="5400000" algn="ctr" rotWithShape="0">
                  <a:srgbClr val="6E747A">
                    <a:alpha val="43000"/>
                  </a:srgbClr>
                </a:outerShdw>
              </a:effectLst>
              <a:latin typeface="New romans"/>
            </a:endParaRPr>
          </a:p>
        </p:txBody>
      </p:sp>
      <p:sp>
        <p:nvSpPr>
          <p:cNvPr id="4" name="Slide Number Placeholder 3"/>
          <p:cNvSpPr>
            <a:spLocks noGrp="1"/>
          </p:cNvSpPr>
          <p:nvPr>
            <p:ph type="sldNum" sz="quarter" idx="4"/>
          </p:nvPr>
        </p:nvSpPr>
        <p:spPr/>
        <p:txBody>
          <a:bodyPr/>
          <a:lstStyle/>
          <a:p>
            <a:fld id="{4997E989-D798-4C62-8E93-3D2D613C2488}" type="slidenum">
              <a:rPr lang="en-US" smtClean="0"/>
              <a:pPr/>
              <a:t>21</a:t>
            </a:fld>
            <a:endParaRPr lang="en-US" dirty="0"/>
          </a:p>
        </p:txBody>
      </p:sp>
      <p:pic>
        <p:nvPicPr>
          <p:cNvPr id="5" name="Content Placeholder 5">
            <a:extLst>
              <a:ext uri="{FF2B5EF4-FFF2-40B4-BE49-F238E27FC236}">
                <a16:creationId xmlns:a16="http://schemas.microsoft.com/office/drawing/2014/main" id="{FD053681-2AF2-CF18-1C3B-2AFB5B89C71E}"/>
              </a:ext>
            </a:extLst>
          </p:cNvPr>
          <p:cNvPicPr>
            <a:picLocks noChangeAspect="1"/>
          </p:cNvPicPr>
          <p:nvPr/>
        </p:nvPicPr>
        <p:blipFill>
          <a:blip r:embed="rId2"/>
          <a:stretch>
            <a:fillRect/>
          </a:stretch>
        </p:blipFill>
        <p:spPr>
          <a:xfrm>
            <a:off x="-1" y="3155324"/>
            <a:ext cx="6094444" cy="369473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43" y="677060"/>
            <a:ext cx="6097557" cy="2750990"/>
          </a:xfrm>
          <a:prstGeom prst="rect">
            <a:avLst/>
          </a:prstGeom>
        </p:spPr>
      </p:pic>
      <p:sp>
        <p:nvSpPr>
          <p:cNvPr id="6" name="TextBox 5">
            <a:extLst>
              <a:ext uri="{FF2B5EF4-FFF2-40B4-BE49-F238E27FC236}">
                <a16:creationId xmlns:a16="http://schemas.microsoft.com/office/drawing/2014/main" id="{A380319C-98AA-23CC-B70E-F92EA2D5D46D}"/>
              </a:ext>
            </a:extLst>
          </p:cNvPr>
          <p:cNvSpPr txBox="1"/>
          <p:nvPr/>
        </p:nvSpPr>
        <p:spPr>
          <a:xfrm>
            <a:off x="6260841" y="3638939"/>
            <a:ext cx="5407753" cy="2862322"/>
          </a:xfrm>
          <a:prstGeom prst="rect">
            <a:avLst/>
          </a:prstGeom>
          <a:noFill/>
        </p:spPr>
        <p:txBody>
          <a:bodyPr wrap="square" rtlCol="0">
            <a:spAutoFit/>
          </a:bodyPr>
          <a:lstStyle/>
          <a:p>
            <a:r>
              <a:rPr lang="en-US" b="1" dirty="0"/>
              <a:t>C</a:t>
            </a:r>
            <a:r>
              <a:rPr lang="en-US" dirty="0"/>
              <a:t> = 0.094 </a:t>
            </a:r>
          </a:p>
          <a:p>
            <a:r>
              <a:rPr lang="en-US" b="1" dirty="0"/>
              <a:t>IV1 </a:t>
            </a:r>
            <a:r>
              <a:rPr lang="en-US" dirty="0"/>
              <a:t>= 0.097 </a:t>
            </a:r>
          </a:p>
          <a:p>
            <a:r>
              <a:rPr lang="en-US" b="1" dirty="0"/>
              <a:t>IV2</a:t>
            </a:r>
            <a:r>
              <a:rPr lang="en-US" dirty="0"/>
              <a:t> = 0.062 </a:t>
            </a:r>
          </a:p>
          <a:p>
            <a:r>
              <a:rPr lang="en-US" b="1" dirty="0"/>
              <a:t>IV3</a:t>
            </a:r>
            <a:r>
              <a:rPr lang="en-US" dirty="0"/>
              <a:t> = 0.027 </a:t>
            </a:r>
          </a:p>
          <a:p>
            <a:r>
              <a:rPr lang="en-US" b="1" dirty="0"/>
              <a:t>IV4</a:t>
            </a:r>
            <a:r>
              <a:rPr lang="en-US" dirty="0"/>
              <a:t> = 0.134 </a:t>
            </a:r>
          </a:p>
          <a:p>
            <a:r>
              <a:rPr lang="en-US" b="1" dirty="0"/>
              <a:t>Y</a:t>
            </a:r>
            <a:r>
              <a:rPr lang="en-US" dirty="0"/>
              <a:t> = IV1 + IV2 + IV3 + IV4 + C Y (Entrepreneurial Intention among Generation Z in Sri Lanka) = 0.097 (Attitudes) + 0.062 (Personality Traits) + 0.027 (Subjective and Social norms) + 0.134 (Entrepreneurial Opportunities) + 0.094</a:t>
            </a:r>
          </a:p>
        </p:txBody>
      </p:sp>
    </p:spTree>
    <p:extLst>
      <p:ext uri="{BB962C8B-B14F-4D97-AF65-F5344CB8AC3E}">
        <p14:creationId xmlns:p14="http://schemas.microsoft.com/office/powerpoint/2010/main" val="19941674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997E989-D798-4C62-8E93-3D2D613C2488}" type="slidenum">
              <a:rPr lang="en-US" smtClean="0"/>
              <a:pPr/>
              <a:t>22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574"/>
            <a:ext cx="4858428" cy="12479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969" y="199574"/>
            <a:ext cx="5958625" cy="1519707"/>
          </a:xfrm>
          <a:prstGeom prst="rect">
            <a:avLst/>
          </a:prstGeom>
        </p:spPr>
      </p:pic>
      <p:sp>
        <p:nvSpPr>
          <p:cNvPr id="2" name="TextBox 1">
            <a:extLst>
              <a:ext uri="{FF2B5EF4-FFF2-40B4-BE49-F238E27FC236}">
                <a16:creationId xmlns:a16="http://schemas.microsoft.com/office/drawing/2014/main" id="{93825300-F278-995C-9459-755D4355E74A}"/>
              </a:ext>
            </a:extLst>
          </p:cNvPr>
          <p:cNvSpPr txBox="1"/>
          <p:nvPr/>
        </p:nvSpPr>
        <p:spPr>
          <a:xfrm>
            <a:off x="2640563" y="2034074"/>
            <a:ext cx="5532687" cy="4293483"/>
          </a:xfrm>
          <a:prstGeom prst="rect">
            <a:avLst/>
          </a:prstGeom>
          <a:noFill/>
        </p:spPr>
        <p:txBody>
          <a:bodyPr wrap="square" rtlCol="0">
            <a:spAutoFit/>
          </a:bodyPr>
          <a:lstStyle/>
          <a:p>
            <a:r>
              <a:rPr lang="en-US" sz="1300" b="1" dirty="0"/>
              <a:t>Model R: </a:t>
            </a:r>
            <a:r>
              <a:rPr lang="en-US" sz="1300" dirty="0"/>
              <a:t>This value is the correlation coefficient between the observed values of the dependent variable (DV) and the predicted values from the model. In this specific case, the value is 0.685. </a:t>
            </a:r>
          </a:p>
          <a:p>
            <a:endParaRPr lang="en-US" sz="1300" dirty="0"/>
          </a:p>
          <a:p>
            <a:r>
              <a:rPr lang="en-US" sz="1300" b="1" dirty="0"/>
              <a:t>R Square: </a:t>
            </a:r>
            <a:r>
              <a:rPr lang="en-US" sz="1300" dirty="0"/>
              <a:t>Also known as the coefficient of determination, R Square quantifies the proportion of the variance in the dependent variable that can be attributed to the variance in all the independent variables combined. In this model, approximately 47.0% (0.470) of the variability in "Entrepreneurial Intention among Generation Z in Sri Lanka" can be explained by variations in the set of independent variables (IV4, IV2, IV3, IV1). </a:t>
            </a:r>
          </a:p>
          <a:p>
            <a:endParaRPr lang="en-US" sz="1300" dirty="0"/>
          </a:p>
          <a:p>
            <a:r>
              <a:rPr lang="en-US" sz="1300" b="1" dirty="0"/>
              <a:t>Adjusted R Square: </a:t>
            </a:r>
            <a:r>
              <a:rPr lang="en-US" sz="1300" dirty="0"/>
              <a:t>This value adjusts R Square to account for the number of predictors in the model, providing a more accurate measure of the model's explanatory power. In this case, it's 0.437. </a:t>
            </a:r>
          </a:p>
          <a:p>
            <a:endParaRPr lang="en-US" sz="1300" b="1" dirty="0"/>
          </a:p>
          <a:p>
            <a:r>
              <a:rPr lang="en-US" sz="1300" b="1" dirty="0"/>
              <a:t>Std. Error of the Estimate: </a:t>
            </a:r>
            <a:r>
              <a:rPr lang="en-US" sz="1300" dirty="0"/>
              <a:t>This estimate provides information about how well the model's predictions align with the actual data points by indicating the standard deviation of the residuals, which are the differences between observed and predicted values. In this instance, the standard error is 1.070.</a:t>
            </a:r>
          </a:p>
        </p:txBody>
      </p:sp>
    </p:spTree>
    <p:extLst>
      <p:ext uri="{BB962C8B-B14F-4D97-AF65-F5344CB8AC3E}">
        <p14:creationId xmlns:p14="http://schemas.microsoft.com/office/powerpoint/2010/main" val="3159048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939" y="2240230"/>
            <a:ext cx="9107555" cy="2308324"/>
          </a:xfrm>
        </p:spPr>
        <p:txBody>
          <a:bodyPr/>
          <a:lstStyle/>
          <a:p>
            <a:r>
              <a:rPr lang="en-US" dirty="0">
                <a:solidFill>
                  <a:schemeClr val="tx1"/>
                </a:solidFill>
              </a:rPr>
              <a:t> Discussion and Recommendations</a:t>
            </a:r>
          </a:p>
        </p:txBody>
      </p:sp>
    </p:spTree>
    <p:extLst>
      <p:ext uri="{BB962C8B-B14F-4D97-AF65-F5344CB8AC3E}">
        <p14:creationId xmlns:p14="http://schemas.microsoft.com/office/powerpoint/2010/main" val="12959983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322970" y="2691402"/>
            <a:ext cx="9107555" cy="1200329"/>
          </a:xfrm>
        </p:spPr>
        <p:txBody>
          <a:bodyPr/>
          <a:lstStyle/>
          <a:p>
            <a:r>
              <a:rPr lang="en-US" dirty="0"/>
              <a:t>Q &amp; A</a:t>
            </a: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solidFill>
                  <a:schemeClr val="bg1"/>
                </a:solidFill>
                <a:latin typeface="New romans"/>
              </a:rPr>
              <a:t>THANK YOU</a:t>
            </a:r>
          </a:p>
        </p:txBody>
      </p:sp>
      <p:sp>
        <p:nvSpPr>
          <p:cNvPr id="5" name="TextBox 4">
            <a:hlinkClick r:id="rId3"/>
            <a:extLst>
              <a:ext uri="{FF2B5EF4-FFF2-40B4-BE49-F238E27FC236}">
                <a16:creationId xmlns:a16="http://schemas.microsoft.com/office/drawing/2014/main" id="{8B99DC0F-548E-4A58-81EB-85144506AC7B}"/>
              </a:ext>
            </a:extLst>
          </p:cNvPr>
          <p:cNvSpPr txBox="1"/>
          <p:nvPr/>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noProof="0" dirty="0">
                <a:solidFill>
                  <a:schemeClr val="tx1"/>
                </a:solidFill>
              </a:rPr>
              <a:t>Neal Creative</a:t>
            </a:r>
            <a:r>
              <a:rPr lang="en-US" sz="1100" baseline="0" noProof="0" dirty="0">
                <a:solidFill>
                  <a:schemeClr val="tx1"/>
                </a:solidFill>
              </a:rPr>
              <a:t>  | click &amp; </a:t>
            </a:r>
            <a:r>
              <a:rPr lang="en-US" sz="1100" b="1" baseline="0" noProof="0" dirty="0">
                <a:solidFill>
                  <a:schemeClr val="tx1"/>
                </a:solidFill>
              </a:rPr>
              <a:t>Learn more</a:t>
            </a:r>
            <a:endParaRPr lang="en-US" sz="1100" b="1" noProof="0" dirty="0">
              <a:solidFill>
                <a:schemeClr val="tx1"/>
              </a:solidFill>
            </a:endParaRPr>
          </a:p>
        </p:txBody>
      </p:sp>
    </p:spTree>
    <p:extLst>
      <p:ext uri="{BB962C8B-B14F-4D97-AF65-F5344CB8AC3E}">
        <p14:creationId xmlns:p14="http://schemas.microsoft.com/office/powerpoint/2010/main" val="34928253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1" y="0"/>
            <a:ext cx="12192000" cy="6961031"/>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06062"/>
            <a:ext cx="10400863" cy="1311128"/>
          </a:xfrm>
        </p:spPr>
        <p:txBody>
          <a:bodyPr/>
          <a:lstStyle/>
          <a:p>
            <a:pPr algn="ctr"/>
            <a:r>
              <a:rPr lang="en-US" dirty="0">
                <a:solidFill>
                  <a:schemeClr val="bg1"/>
                </a:solidFill>
              </a:rPr>
              <a:t>Content</a:t>
            </a:r>
          </a:p>
        </p:txBody>
      </p:sp>
      <p:sp>
        <p:nvSpPr>
          <p:cNvPr id="8" name="Text Placeholder 7"/>
          <p:cNvSpPr>
            <a:spLocks noGrp="1"/>
          </p:cNvSpPr>
          <p:nvPr>
            <p:ph type="body" sz="quarter" idx="13"/>
          </p:nvPr>
        </p:nvSpPr>
        <p:spPr>
          <a:xfrm>
            <a:off x="1396266" y="1815922"/>
            <a:ext cx="9962900" cy="3926203"/>
          </a:xfrm>
        </p:spPr>
        <p:txBody>
          <a:bodyPr/>
          <a:lstStyle/>
          <a:p>
            <a:pPr marL="457200" indent="-457200">
              <a:buFont typeface="+mj-lt"/>
              <a:buAutoNum type="arabicPeriod"/>
            </a:pPr>
            <a:r>
              <a:rPr lang="en-US" sz="2800" dirty="0">
                <a:solidFill>
                  <a:schemeClr val="tx1"/>
                </a:solidFill>
              </a:rPr>
              <a:t>Introduction</a:t>
            </a:r>
          </a:p>
          <a:p>
            <a:pPr marL="457200" indent="-457200">
              <a:buFont typeface="+mj-lt"/>
              <a:buAutoNum type="arabicPeriod"/>
            </a:pPr>
            <a:r>
              <a:rPr lang="en-US" sz="2800" dirty="0">
                <a:solidFill>
                  <a:schemeClr val="tx1"/>
                </a:solidFill>
              </a:rPr>
              <a:t>Methodology</a:t>
            </a:r>
          </a:p>
          <a:p>
            <a:pPr marL="457200" indent="-457200">
              <a:buFont typeface="+mj-lt"/>
              <a:buAutoNum type="arabicPeriod"/>
            </a:pPr>
            <a:r>
              <a:rPr lang="en-US" sz="2800" dirty="0">
                <a:solidFill>
                  <a:schemeClr val="tx1"/>
                </a:solidFill>
              </a:rPr>
              <a:t>Data Analysis</a:t>
            </a:r>
          </a:p>
          <a:p>
            <a:pPr marL="457200" indent="-457200">
              <a:buFont typeface="+mj-lt"/>
              <a:buAutoNum type="arabicPeriod"/>
            </a:pPr>
            <a:r>
              <a:rPr lang="en-US" sz="2800" dirty="0">
                <a:solidFill>
                  <a:schemeClr val="tx1"/>
                </a:solidFill>
              </a:rPr>
              <a:t>Discussion</a:t>
            </a:r>
          </a:p>
          <a:p>
            <a:pPr marL="457200" indent="-457200">
              <a:buFont typeface="+mj-lt"/>
              <a:buAutoNum type="arabicPeriod"/>
            </a:pPr>
            <a:r>
              <a:rPr lang="en-US" sz="2800" dirty="0">
                <a:solidFill>
                  <a:schemeClr val="tx1"/>
                </a:solidFill>
              </a:rPr>
              <a:t>Question</a:t>
            </a:r>
          </a:p>
          <a:p>
            <a:pPr marL="457200" indent="-457200">
              <a:buFont typeface="+mj-lt"/>
              <a:buAutoNum type="arabicPeriod"/>
            </a:pPr>
            <a:endParaRPr lang="en-US" sz="2400" dirty="0"/>
          </a:p>
          <a:p>
            <a:endParaRPr lang="en-US" sz="2400" dirty="0"/>
          </a:p>
          <a:p>
            <a:r>
              <a:rPr lang="en-US" sz="2400" dirty="0"/>
              <a:t> </a:t>
            </a:r>
          </a:p>
        </p:txBody>
      </p:sp>
      <p:sp>
        <p:nvSpPr>
          <p:cNvPr id="3" name="Slide Number Placeholder 2"/>
          <p:cNvSpPr>
            <a:spLocks noGrp="1"/>
          </p:cNvSpPr>
          <p:nvPr>
            <p:ph type="sldNum" sz="quarter" idx="12"/>
          </p:nvPr>
        </p:nvSpPr>
        <p:spPr/>
        <p:txBody>
          <a:bodyPr/>
          <a:lstStyle/>
          <a:p>
            <a:fld id="{5AE1514C-5E56-4738-A1FF-4B1CFD2A3E36}" type="slidenum">
              <a:rPr lang="en-US" smtClean="0"/>
              <a:t>3</a:t>
            </a:fld>
            <a:endParaRPr lang="en-US" dirty="0"/>
          </a:p>
        </p:txBody>
      </p:sp>
    </p:spTree>
    <p:extLst>
      <p:ext uri="{BB962C8B-B14F-4D97-AF65-F5344CB8AC3E}">
        <p14:creationId xmlns:p14="http://schemas.microsoft.com/office/powerpoint/2010/main" val="1803890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0" end="0"/>
                                            </p:txEl>
                                          </p:spTgt>
                                        </p:tgtEl>
                                        <p:attrNameLst>
                                          <p:attrName>style.visibility</p:attrName>
                                        </p:attrNameLst>
                                      </p:cBhvr>
                                      <p:to>
                                        <p:strVal val="visible"/>
                                      </p:to>
                                    </p:set>
                                    <p:animEffect transition="in" filter="fade">
                                      <p:cBhvr>
                                        <p:cTn id="57" dur="500"/>
                                        <p:tgtEl>
                                          <p:spTgt spid="8">
                                            <p:txEl>
                                              <p:pRg st="0" end="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8">
                                            <p:txEl>
                                              <p:pRg st="1" end="1"/>
                                            </p:txEl>
                                          </p:spTgt>
                                        </p:tgtEl>
                                        <p:attrNameLst>
                                          <p:attrName>style.visibility</p:attrName>
                                        </p:attrNameLst>
                                      </p:cBhvr>
                                      <p:to>
                                        <p:strVal val="visible"/>
                                      </p:to>
                                    </p:set>
                                    <p:animEffect transition="in" filter="fade">
                                      <p:cBhvr>
                                        <p:cTn id="60" dur="500"/>
                                        <p:tgtEl>
                                          <p:spTgt spid="8">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
                                            <p:txEl>
                                              <p:pRg st="2" end="2"/>
                                            </p:txEl>
                                          </p:spTgt>
                                        </p:tgtEl>
                                        <p:attrNameLst>
                                          <p:attrName>style.visibility</p:attrName>
                                        </p:attrNameLst>
                                      </p:cBhvr>
                                      <p:to>
                                        <p:strVal val="visible"/>
                                      </p:to>
                                    </p:set>
                                    <p:animEffect transition="in" filter="fade">
                                      <p:cBhvr>
                                        <p:cTn id="63" dur="500"/>
                                        <p:tgtEl>
                                          <p:spTgt spid="8">
                                            <p:txEl>
                                              <p:pRg st="2" end="2"/>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animEffect transition="in" filter="fade">
                                      <p:cBhvr>
                                        <p:cTn id="66" dur="500"/>
                                        <p:tgtEl>
                                          <p:spTgt spid="8">
                                            <p:txEl>
                                              <p:pRg st="3" end="3"/>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8">
                                            <p:txEl>
                                              <p:pRg st="4" end="4"/>
                                            </p:txEl>
                                          </p:spTgt>
                                        </p:tgtEl>
                                        <p:attrNameLst>
                                          <p:attrName>style.visibility</p:attrName>
                                        </p:attrNameLst>
                                      </p:cBhvr>
                                      <p:to>
                                        <p:strVal val="visible"/>
                                      </p:to>
                                    </p:set>
                                    <p:animEffect transition="in" filter="fade">
                                      <p:cBhvr>
                                        <p:cTn id="6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799" y="2112135"/>
            <a:ext cx="11208913" cy="4692567"/>
          </a:xfrm>
        </p:spPr>
        <p:txBody>
          <a:bodyPr/>
          <a:lstStyle/>
          <a:p>
            <a:pPr marL="342900" indent="-342900" algn="l">
              <a:buFont typeface="Wingdings" panose="05000000000000000000" pitchFamily="2" charset="2"/>
              <a:buChar char="q"/>
            </a:pPr>
            <a:r>
              <a:rPr lang="en-US" b="0" dirty="0">
                <a:solidFill>
                  <a:schemeClr val="tx2">
                    <a:lumMod val="50000"/>
                  </a:schemeClr>
                </a:solidFill>
                <a:latin typeface="New romans"/>
              </a:rPr>
              <a:t>Explore factors influencing entrepreneurial aspirations of Sri Lanka's Generation Z.</a:t>
            </a:r>
          </a:p>
          <a:p>
            <a:pPr marL="342900" indent="-342900" algn="l">
              <a:buFont typeface="Wingdings" panose="05000000000000000000" pitchFamily="2" charset="2"/>
              <a:buChar char="q"/>
            </a:pPr>
            <a:r>
              <a:rPr lang="en-US" b="0" dirty="0">
                <a:solidFill>
                  <a:schemeClr val="tx2">
                    <a:lumMod val="50000"/>
                  </a:schemeClr>
                </a:solidFill>
                <a:latin typeface="New romans"/>
              </a:rPr>
              <a:t>Contribute to discussions on young entrepreneurship by studying opinions, tech interactions, and cultural influences.</a:t>
            </a:r>
          </a:p>
          <a:p>
            <a:pPr marL="342900" indent="-342900" algn="l">
              <a:buFont typeface="Wingdings" panose="05000000000000000000" pitchFamily="2" charset="2"/>
              <a:buChar char="q"/>
            </a:pPr>
            <a:r>
              <a:rPr lang="en-US" b="0" dirty="0">
                <a:solidFill>
                  <a:schemeClr val="tx2">
                    <a:lumMod val="50000"/>
                  </a:schemeClr>
                </a:solidFill>
                <a:latin typeface="New romans"/>
              </a:rPr>
              <a:t>Inform strategies and policies to nurture Generation Z's entrepreneurial spirit, benefiting both youth and the country's economy.</a:t>
            </a:r>
          </a:p>
          <a:p>
            <a:pPr marL="342900" indent="-342900" algn="l">
              <a:buFont typeface="Wingdings" panose="05000000000000000000" pitchFamily="2" charset="2"/>
              <a:buChar char="q"/>
            </a:pPr>
            <a:endParaRPr lang="en-US" sz="2000" b="0" dirty="0"/>
          </a:p>
          <a:p>
            <a:pPr algn="l"/>
            <a:endParaRPr lang="en-US" sz="2000" dirty="0"/>
          </a:p>
        </p:txBody>
      </p:sp>
      <p:sp>
        <p:nvSpPr>
          <p:cNvPr id="5" name="Title 4"/>
          <p:cNvSpPr>
            <a:spLocks noGrp="1"/>
          </p:cNvSpPr>
          <p:nvPr>
            <p:ph type="title"/>
          </p:nvPr>
        </p:nvSpPr>
        <p:spPr/>
        <p:txBody>
          <a:bodyPr/>
          <a:lstStyle/>
          <a:p>
            <a:r>
              <a:rPr lang="en-US" b="1" dirty="0"/>
              <a:t>01</a:t>
            </a:r>
          </a:p>
        </p:txBody>
      </p:sp>
      <p:sp>
        <p:nvSpPr>
          <p:cNvPr id="6" name="Text Placeholder 5"/>
          <p:cNvSpPr>
            <a:spLocks noGrp="1"/>
          </p:cNvSpPr>
          <p:nvPr>
            <p:ph type="body" sz="quarter" idx="16"/>
          </p:nvPr>
        </p:nvSpPr>
        <p:spPr>
          <a:xfrm>
            <a:off x="2879003" y="244699"/>
            <a:ext cx="9084398" cy="931531"/>
          </a:xfrm>
        </p:spPr>
        <p:txBody>
          <a:bodyPr/>
          <a:lstStyle/>
          <a:p>
            <a:r>
              <a:rPr lang="en-US" sz="4800" dirty="0">
                <a:solidFill>
                  <a:schemeClr val="tx1"/>
                </a:solidFill>
              </a:rPr>
              <a:t>Introduction</a:t>
            </a:r>
          </a:p>
        </p:txBody>
      </p:sp>
      <p:sp>
        <p:nvSpPr>
          <p:cNvPr id="7" name="Slide Number Placeholder 6"/>
          <p:cNvSpPr>
            <a:spLocks noGrp="1"/>
          </p:cNvSpPr>
          <p:nvPr>
            <p:ph type="sldNum" sz="quarter" idx="4"/>
          </p:nvPr>
        </p:nvSpPr>
        <p:spPr/>
        <p:txBody>
          <a:bodyPr/>
          <a:lstStyle/>
          <a:p>
            <a:fld id="{4997E989-D798-4C62-8E93-3D2D613C2488}" type="slidenum">
              <a:rPr lang="en-US" smtClean="0"/>
              <a:pPr/>
              <a:t>4</a:t>
            </a:fld>
            <a:endParaRPr lang="en-US" dirty="0"/>
          </a:p>
        </p:txBody>
      </p:sp>
    </p:spTree>
    <p:extLst>
      <p:ext uri="{BB962C8B-B14F-4D97-AF65-F5344CB8AC3E}">
        <p14:creationId xmlns:p14="http://schemas.microsoft.com/office/powerpoint/2010/main" val="4227351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04800" y="1997071"/>
            <a:ext cx="11887200" cy="3527119"/>
          </a:xfrm>
        </p:spPr>
        <p:txBody>
          <a:bodyPr/>
          <a:lstStyle/>
          <a:p>
            <a:pPr marL="457200" indent="-457200">
              <a:buFont typeface="Wingdings" panose="05000000000000000000" pitchFamily="2" charset="2"/>
              <a:buChar char="q"/>
            </a:pPr>
            <a:r>
              <a:rPr lang="en-US" sz="2400" b="1" dirty="0">
                <a:latin typeface="New romans"/>
              </a:rPr>
              <a:t> Explore Attitudes and Perceptions</a:t>
            </a:r>
          </a:p>
          <a:p>
            <a:pPr marL="0" indent="0"/>
            <a:endParaRPr lang="en-US" sz="2400" b="1" dirty="0">
              <a:latin typeface="New romans"/>
            </a:endParaRPr>
          </a:p>
          <a:p>
            <a:pPr marL="457200" indent="-457200">
              <a:buFont typeface="Wingdings" panose="05000000000000000000" pitchFamily="2" charset="2"/>
              <a:buChar char="q"/>
            </a:pPr>
            <a:r>
              <a:rPr lang="en-US" sz="2400" b="1" dirty="0">
                <a:latin typeface="New romans"/>
              </a:rPr>
              <a:t> Identify Influencing Factors</a:t>
            </a:r>
          </a:p>
          <a:p>
            <a:pPr marL="0" indent="0"/>
            <a:endParaRPr lang="en-US" sz="2400" b="1" dirty="0">
              <a:latin typeface="New romans"/>
            </a:endParaRPr>
          </a:p>
          <a:p>
            <a:pPr marL="457200" indent="-457200">
              <a:buFont typeface="Wingdings" panose="05000000000000000000" pitchFamily="2" charset="2"/>
              <a:buChar char="q"/>
            </a:pPr>
            <a:r>
              <a:rPr lang="en-US" sz="2400" b="1" dirty="0">
                <a:latin typeface="New romans"/>
              </a:rPr>
              <a:t>Assess Technological Adoption</a:t>
            </a:r>
          </a:p>
          <a:p>
            <a:pPr marL="457200" indent="-457200">
              <a:buFont typeface="Wingdings" panose="05000000000000000000" pitchFamily="2" charset="2"/>
              <a:buChar char="q"/>
            </a:pPr>
            <a:endParaRPr lang="en-US" sz="2400" b="1" dirty="0">
              <a:latin typeface="New romans"/>
            </a:endParaRPr>
          </a:p>
          <a:p>
            <a:pPr marL="457200" indent="-457200">
              <a:buFont typeface="Wingdings" panose="05000000000000000000" pitchFamily="2" charset="2"/>
              <a:buChar char="q"/>
            </a:pPr>
            <a:r>
              <a:rPr lang="en-US" sz="2400" b="1" dirty="0">
                <a:latin typeface="New romans"/>
              </a:rPr>
              <a:t>Examine Cultural Impact</a:t>
            </a:r>
          </a:p>
          <a:p>
            <a:pPr marL="457200" indent="-457200">
              <a:buFont typeface="Wingdings" panose="05000000000000000000" pitchFamily="2" charset="2"/>
              <a:buChar char="q"/>
            </a:pPr>
            <a:endParaRPr lang="en-US" sz="2400" b="1" dirty="0">
              <a:latin typeface="New romans"/>
            </a:endParaRPr>
          </a:p>
          <a:p>
            <a:pPr marL="457200" indent="-457200">
              <a:buFont typeface="Wingdings" panose="05000000000000000000" pitchFamily="2" charset="2"/>
              <a:buChar char="q"/>
            </a:pPr>
            <a:r>
              <a:rPr lang="en-US" sz="2400" b="1" dirty="0">
                <a:latin typeface="New romans"/>
              </a:rPr>
              <a:t>Provide Actionable Insights</a:t>
            </a:r>
          </a:p>
          <a:p>
            <a:pPr marL="457200" indent="-457200">
              <a:buFont typeface="Wingdings" panose="05000000000000000000" pitchFamily="2" charset="2"/>
              <a:buChar char="q"/>
            </a:pPr>
            <a:endParaRPr lang="en-US" sz="3200" dirty="0"/>
          </a:p>
        </p:txBody>
      </p:sp>
      <p:sp>
        <p:nvSpPr>
          <p:cNvPr id="3" name="Text Placeholder 2"/>
          <p:cNvSpPr>
            <a:spLocks noGrp="1"/>
          </p:cNvSpPr>
          <p:nvPr>
            <p:ph type="body" sz="quarter" idx="14"/>
          </p:nvPr>
        </p:nvSpPr>
        <p:spPr>
          <a:xfrm>
            <a:off x="3065172" y="283335"/>
            <a:ext cx="8898228" cy="837127"/>
          </a:xfrm>
        </p:spPr>
        <p:txBody>
          <a:bodyPr/>
          <a:lstStyle/>
          <a:p>
            <a:pPr algn="l"/>
            <a:r>
              <a:rPr lang="en-US" sz="4800" b="1" dirty="0">
                <a:solidFill>
                  <a:schemeClr val="tx1"/>
                </a:solidFill>
              </a:rPr>
              <a:t>Objectives</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5</a:t>
            </a:fld>
            <a:endParaRPr lang="en-US" dirty="0"/>
          </a:p>
        </p:txBody>
      </p:sp>
      <p:sp>
        <p:nvSpPr>
          <p:cNvPr id="4" name="Rectangle 3"/>
          <p:cNvSpPr/>
          <p:nvPr/>
        </p:nvSpPr>
        <p:spPr>
          <a:xfrm>
            <a:off x="1468192" y="108776"/>
            <a:ext cx="1287888" cy="830997"/>
          </a:xfrm>
          <a:prstGeom prst="rect">
            <a:avLst/>
          </a:prstGeom>
        </p:spPr>
        <p:txBody>
          <a:bodyPr wrap="square">
            <a:spAutoFit/>
          </a:bodyPr>
          <a:lstStyle/>
          <a:p>
            <a:pPr algn="ctr"/>
            <a:r>
              <a:rPr lang="en-US" sz="4800" b="1" dirty="0"/>
              <a:t>=&gt;</a:t>
            </a:r>
          </a:p>
        </p:txBody>
      </p:sp>
    </p:spTree>
    <p:extLst>
      <p:ext uri="{BB962C8B-B14F-4D97-AF65-F5344CB8AC3E}">
        <p14:creationId xmlns:p14="http://schemas.microsoft.com/office/powerpoint/2010/main" val="237610564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4"/>
          </p:nvPr>
        </p:nvSpPr>
        <p:spPr>
          <a:xfrm>
            <a:off x="2794715" y="244701"/>
            <a:ext cx="8873879" cy="2509405"/>
          </a:xfrm>
        </p:spPr>
        <p:txBody>
          <a:bodyPr/>
          <a:lstStyle/>
          <a:p>
            <a:pPr algn="l"/>
            <a:r>
              <a:rPr lang="en-US" sz="4400" dirty="0">
                <a:solidFill>
                  <a:schemeClr val="tx1"/>
                </a:solidFill>
                <a:latin typeface="New romans"/>
              </a:rPr>
              <a:t>Independent Variables &amp; 					Dependent Variable </a:t>
            </a:r>
          </a:p>
          <a:p>
            <a:pPr algn="l"/>
            <a:r>
              <a:rPr lang="en-US" sz="4400" dirty="0">
                <a:solidFill>
                  <a:schemeClr val="tx1"/>
                </a:solidFill>
                <a:latin typeface="New romans"/>
              </a:rPr>
              <a:t> </a:t>
            </a:r>
          </a:p>
          <a:p>
            <a:pPr algn="l"/>
            <a:endParaRPr lang="en-US" dirty="0">
              <a:latin typeface="New romans"/>
            </a:endParaRPr>
          </a:p>
        </p:txBody>
      </p:sp>
      <p:sp>
        <p:nvSpPr>
          <p:cNvPr id="4" name="Content Placeholder 3"/>
          <p:cNvSpPr>
            <a:spLocks noGrp="1"/>
          </p:cNvSpPr>
          <p:nvPr>
            <p:ph idx="15"/>
          </p:nvPr>
        </p:nvSpPr>
        <p:spPr>
          <a:xfrm>
            <a:off x="463640" y="2034862"/>
            <a:ext cx="11467676" cy="4597758"/>
          </a:xfrm>
        </p:spPr>
        <p:txBody>
          <a:bodyPr/>
          <a:lstStyle/>
          <a:p>
            <a:pPr marL="457200" indent="-457200" algn="l">
              <a:buFont typeface="+mj-lt"/>
              <a:buAutoNum type="arabicPeriod"/>
            </a:pPr>
            <a:r>
              <a:rPr lang="en-US" dirty="0">
                <a:solidFill>
                  <a:schemeClr val="tx2">
                    <a:lumMod val="50000"/>
                  </a:schemeClr>
                </a:solidFill>
                <a:latin typeface="New romans"/>
              </a:rPr>
              <a:t>what is the impact of personal attitudes on the entrepreneurial intention of generation z in Sri Lanka?</a:t>
            </a:r>
          </a:p>
          <a:p>
            <a:pPr marL="457200" indent="-457200" algn="l">
              <a:buFont typeface="+mj-lt"/>
              <a:buAutoNum type="arabicPeriod"/>
            </a:pPr>
            <a:endParaRPr lang="en-US" dirty="0">
              <a:solidFill>
                <a:schemeClr val="tx2">
                  <a:lumMod val="50000"/>
                </a:schemeClr>
              </a:solidFill>
              <a:latin typeface="New romans"/>
            </a:endParaRPr>
          </a:p>
          <a:p>
            <a:pPr marL="457200" indent="-457200" algn="l">
              <a:buFont typeface="+mj-lt"/>
              <a:buAutoNum type="arabicPeriod"/>
            </a:pPr>
            <a:r>
              <a:rPr lang="en-US" dirty="0">
                <a:solidFill>
                  <a:schemeClr val="tx2">
                    <a:lumMod val="50000"/>
                  </a:schemeClr>
                </a:solidFill>
                <a:latin typeface="New romans"/>
              </a:rPr>
              <a:t>what is the impact of personality traits on the entrepreneurial intention of generation z in Sri Lanka?</a:t>
            </a:r>
          </a:p>
          <a:p>
            <a:pPr marL="457200" indent="-457200" algn="l">
              <a:buFont typeface="+mj-lt"/>
              <a:buAutoNum type="arabicPeriod"/>
            </a:pPr>
            <a:endParaRPr lang="en-US" dirty="0">
              <a:solidFill>
                <a:schemeClr val="tx2">
                  <a:lumMod val="50000"/>
                </a:schemeClr>
              </a:solidFill>
              <a:latin typeface="New romans"/>
            </a:endParaRPr>
          </a:p>
          <a:p>
            <a:pPr marL="457200" indent="-457200" algn="l">
              <a:buFont typeface="+mj-lt"/>
              <a:buAutoNum type="arabicPeriod"/>
            </a:pPr>
            <a:r>
              <a:rPr lang="en-US" dirty="0">
                <a:solidFill>
                  <a:schemeClr val="tx2">
                    <a:lumMod val="50000"/>
                  </a:schemeClr>
                </a:solidFill>
                <a:latin typeface="New romans"/>
              </a:rPr>
              <a:t>what is the impact of subjective and social norms of different societies on the entrepreneurial intention of generation z in Sri Lanka?</a:t>
            </a:r>
          </a:p>
          <a:p>
            <a:pPr marL="457200" indent="-457200" algn="l">
              <a:buFont typeface="+mj-lt"/>
              <a:buAutoNum type="arabicPeriod"/>
            </a:pPr>
            <a:endParaRPr lang="en-US" dirty="0">
              <a:solidFill>
                <a:schemeClr val="tx2">
                  <a:lumMod val="50000"/>
                </a:schemeClr>
              </a:solidFill>
              <a:latin typeface="New romans"/>
            </a:endParaRPr>
          </a:p>
          <a:p>
            <a:pPr marL="457200" indent="-457200" algn="l">
              <a:buFont typeface="+mj-lt"/>
              <a:buAutoNum type="arabicPeriod"/>
            </a:pPr>
            <a:r>
              <a:rPr lang="en-US" dirty="0">
                <a:solidFill>
                  <a:schemeClr val="tx2">
                    <a:lumMod val="50000"/>
                  </a:schemeClr>
                </a:solidFill>
                <a:latin typeface="New romans"/>
              </a:rPr>
              <a:t>what is the impact of entrepreneurial opportunities on the entrepreneurial intention of generation z in Sri Lanka?</a:t>
            </a:r>
          </a:p>
          <a:p>
            <a:pPr marL="457200" indent="-457200" algn="l">
              <a:buFont typeface="+mj-lt"/>
              <a:buAutoNum type="arabicPeriod"/>
            </a:pPr>
            <a:endParaRPr lang="en-US" dirty="0"/>
          </a:p>
          <a:p>
            <a:pPr marL="457200" indent="-457200" algn="l">
              <a:buFont typeface="+mj-lt"/>
              <a:buAutoNum type="arabicPeriod"/>
            </a:pPr>
            <a:endParaRPr lang="en-US" dirty="0"/>
          </a:p>
          <a:p>
            <a:pPr algn="l"/>
            <a:endParaRPr lang="en-US" dirty="0"/>
          </a:p>
          <a:p>
            <a:pPr algn="l"/>
            <a:endParaRPr lang="en-US" dirty="0"/>
          </a:p>
          <a:p>
            <a:pPr algn="l"/>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algn="l"/>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algn="l"/>
            <a:endParaRPr lang="en-US" dirty="0"/>
          </a:p>
          <a:p>
            <a:pPr algn="l"/>
            <a:endParaRPr lang="en-US" dirty="0"/>
          </a:p>
          <a:p>
            <a:pPr algn="l"/>
            <a:endParaRPr lang="en-US" dirty="0"/>
          </a:p>
        </p:txBody>
      </p:sp>
      <p:sp>
        <p:nvSpPr>
          <p:cNvPr id="5" name="Title 4"/>
          <p:cNvSpPr>
            <a:spLocks noGrp="1"/>
          </p:cNvSpPr>
          <p:nvPr>
            <p:ph type="title"/>
          </p:nvPr>
        </p:nvSpPr>
        <p:spPr>
          <a:xfrm>
            <a:off x="1609859" y="180309"/>
            <a:ext cx="1082340" cy="757130"/>
          </a:xfrm>
        </p:spPr>
        <p:txBody>
          <a:bodyPr/>
          <a:lstStyle/>
          <a:p>
            <a:r>
              <a:rPr lang="en-US" sz="4800" b="1" dirty="0"/>
              <a:t>=&gt;</a:t>
            </a:r>
          </a:p>
        </p:txBody>
      </p:sp>
      <p:sp>
        <p:nvSpPr>
          <p:cNvPr id="7" name="Slide Number Placeholder 6"/>
          <p:cNvSpPr>
            <a:spLocks noGrp="1"/>
          </p:cNvSpPr>
          <p:nvPr>
            <p:ph type="sldNum" sz="quarter" idx="4"/>
          </p:nvPr>
        </p:nvSpPr>
        <p:spPr/>
        <p:txBody>
          <a:bodyPr/>
          <a:lstStyle/>
          <a:p>
            <a:fld id="{4997E989-D798-4C62-8E93-3D2D613C2488}" type="slidenum">
              <a:rPr lang="en-US" smtClean="0"/>
              <a:pPr/>
              <a:t>6</a:t>
            </a:fld>
            <a:endParaRPr lang="en-US" dirty="0"/>
          </a:p>
        </p:txBody>
      </p:sp>
    </p:spTree>
    <p:extLst>
      <p:ext uri="{BB962C8B-B14F-4D97-AF65-F5344CB8AC3E}">
        <p14:creationId xmlns:p14="http://schemas.microsoft.com/office/powerpoint/2010/main" val="1879150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 calcmode="lin" valueType="num">
                                      <p:cBhvr additive="base">
                                        <p:cTn id="1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859110" y="278722"/>
            <a:ext cx="2966524" cy="701731"/>
          </a:xfrm>
        </p:spPr>
        <p:txBody>
          <a:bodyPr/>
          <a:lstStyle/>
          <a:p>
            <a:r>
              <a:rPr lang="en-US" sz="4400" b="1" dirty="0">
                <a:solidFill>
                  <a:schemeClr val="tx1"/>
                </a:solidFill>
                <a:latin typeface="New romans"/>
              </a:rPr>
              <a:t>Questions</a:t>
            </a:r>
            <a:endParaRPr lang="en-US" sz="4400" b="1" dirty="0"/>
          </a:p>
        </p:txBody>
      </p:sp>
      <p:sp>
        <p:nvSpPr>
          <p:cNvPr id="3" name="Text Placeholder 2"/>
          <p:cNvSpPr>
            <a:spLocks noGrp="1"/>
          </p:cNvSpPr>
          <p:nvPr>
            <p:ph type="body" sz="quarter" idx="14"/>
          </p:nvPr>
        </p:nvSpPr>
        <p:spPr>
          <a:xfrm>
            <a:off x="2973700" y="236139"/>
            <a:ext cx="8097838" cy="930808"/>
          </a:xfrm>
        </p:spPr>
        <p:txBody>
          <a:bodyPr/>
          <a:lstStyle/>
          <a:p>
            <a:pPr algn="l"/>
            <a:r>
              <a:rPr lang="en-US" sz="4800" b="1" dirty="0">
                <a:solidFill>
                  <a:schemeClr val="tx1"/>
                </a:solidFill>
              </a:rPr>
              <a:t> </a:t>
            </a:r>
          </a:p>
          <a:p>
            <a:pPr algn="l"/>
            <a:endParaRPr lang="en-US" sz="4800" b="1" dirty="0"/>
          </a:p>
        </p:txBody>
      </p:sp>
      <p:sp>
        <p:nvSpPr>
          <p:cNvPr id="4" name="Rectangle 3"/>
          <p:cNvSpPr/>
          <p:nvPr/>
        </p:nvSpPr>
        <p:spPr>
          <a:xfrm>
            <a:off x="1622738" y="147526"/>
            <a:ext cx="1236371" cy="1107996"/>
          </a:xfrm>
          <a:prstGeom prst="rect">
            <a:avLst/>
          </a:prstGeom>
        </p:spPr>
        <p:txBody>
          <a:bodyPr wrap="square">
            <a:spAutoFit/>
          </a:bodyPr>
          <a:lstStyle/>
          <a:p>
            <a:r>
              <a:rPr lang="en-US" sz="4800" b="1" dirty="0"/>
              <a:t>=&gt;</a:t>
            </a:r>
          </a:p>
          <a:p>
            <a:r>
              <a:rPr lang="en-US" dirty="0"/>
              <a:t> </a:t>
            </a:r>
          </a:p>
        </p:txBody>
      </p:sp>
      <p:pic>
        <p:nvPicPr>
          <p:cNvPr id="5" name="Picture 4">
            <a:extLst>
              <a:ext uri="{FF2B5EF4-FFF2-40B4-BE49-F238E27FC236}">
                <a16:creationId xmlns:a16="http://schemas.microsoft.com/office/drawing/2014/main" id="{4A2D3982-B483-9E48-2E6F-E778C90315B6}"/>
              </a:ext>
            </a:extLst>
          </p:cNvPr>
          <p:cNvPicPr>
            <a:picLocks noChangeAspect="1"/>
          </p:cNvPicPr>
          <p:nvPr/>
        </p:nvPicPr>
        <p:blipFill>
          <a:blip r:embed="rId2"/>
          <a:stretch>
            <a:fillRect/>
          </a:stretch>
        </p:blipFill>
        <p:spPr>
          <a:xfrm>
            <a:off x="103251" y="1712892"/>
            <a:ext cx="5534833" cy="4810682"/>
          </a:xfrm>
          <a:prstGeom prst="rect">
            <a:avLst/>
          </a:prstGeom>
        </p:spPr>
      </p:pic>
      <p:pic>
        <p:nvPicPr>
          <p:cNvPr id="6" name="Picture 5">
            <a:extLst>
              <a:ext uri="{FF2B5EF4-FFF2-40B4-BE49-F238E27FC236}">
                <a16:creationId xmlns:a16="http://schemas.microsoft.com/office/drawing/2014/main" id="{2AAD8639-DA8A-D1ED-8387-5EEC599AE61E}"/>
              </a:ext>
            </a:extLst>
          </p:cNvPr>
          <p:cNvPicPr>
            <a:picLocks noChangeAspect="1"/>
          </p:cNvPicPr>
          <p:nvPr/>
        </p:nvPicPr>
        <p:blipFill>
          <a:blip r:embed="rId3"/>
          <a:stretch>
            <a:fillRect/>
          </a:stretch>
        </p:blipFill>
        <p:spPr>
          <a:xfrm>
            <a:off x="5825634" y="152138"/>
            <a:ext cx="6178081" cy="6332799"/>
          </a:xfrm>
          <a:prstGeom prst="rect">
            <a:avLst/>
          </a:prstGeom>
        </p:spPr>
      </p:pic>
    </p:spTree>
    <p:extLst>
      <p:ext uri="{BB962C8B-B14F-4D97-AF65-F5344CB8AC3E}">
        <p14:creationId xmlns:p14="http://schemas.microsoft.com/office/powerpoint/2010/main" val="1520423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icture Placeholder 80"/>
          <p:cNvSpPr>
            <a:spLocks noGrp="1"/>
          </p:cNvSpPr>
          <p:nvPr>
            <p:ph type="pic" sz="quarter" idx="12"/>
          </p:nvPr>
        </p:nvSpPr>
        <p:spPr>
          <a:xfrm>
            <a:off x="-17125" y="-7938"/>
            <a:ext cx="12190413" cy="6858000"/>
          </a:xfrm>
        </p:spPr>
        <p:txBody>
          <a:bodyPr/>
          <a:lstStyle/>
          <a:p>
            <a:endParaRPr lang="en-US"/>
          </a:p>
        </p:txBody>
      </p:sp>
      <p:sp>
        <p:nvSpPr>
          <p:cNvPr id="3" name="Slide Number Placeholder 2"/>
          <p:cNvSpPr>
            <a:spLocks noGrp="1"/>
          </p:cNvSpPr>
          <p:nvPr>
            <p:ph type="sldNum" sz="quarter" idx="4"/>
          </p:nvPr>
        </p:nvSpPr>
        <p:spPr>
          <a:xfrm>
            <a:off x="11753512" y="6484937"/>
            <a:ext cx="419776" cy="365125"/>
          </a:xfrm>
        </p:spPr>
        <p:txBody>
          <a:bodyPr/>
          <a:lstStyle/>
          <a:p>
            <a:fld id="{5AE1514C-5E56-4738-A1FF-4B1CFD2A3E36}" type="slidenum">
              <a:rPr lang="en-US" smtClean="0"/>
              <a:pPr/>
              <a:t>8</a:t>
            </a:fld>
            <a:endParaRPr lang="en-US" dirty="0"/>
          </a:p>
        </p:txBody>
      </p:sp>
      <p:sp>
        <p:nvSpPr>
          <p:cNvPr id="51" name="Rectangle 50"/>
          <p:cNvSpPr/>
          <p:nvPr/>
        </p:nvSpPr>
        <p:spPr>
          <a:xfrm>
            <a:off x="-2882" y="0"/>
            <a:ext cx="10412974" cy="6858000"/>
          </a:xfrm>
          <a:prstGeom prst="rect">
            <a:avLst/>
          </a:prstGeom>
          <a:gradFill flip="none" rotWithShape="1">
            <a:gsLst>
              <a:gs pos="0">
                <a:schemeClr val="tx1">
                  <a:alpha val="53000"/>
                </a:schemeClr>
              </a:gs>
              <a:gs pos="97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lnSpc>
                <a:spcPct val="90000"/>
              </a:lnSpc>
              <a:spcBef>
                <a:spcPts val="1000"/>
              </a:spcBef>
              <a:spcAft>
                <a:spcPts val="3000"/>
              </a:spcAft>
              <a:buFont typeface="Wingdings" panose="05000000000000000000" pitchFamily="2" charset="2"/>
              <a:buChar char="q"/>
            </a:pPr>
            <a:r>
              <a:rPr lang="en-US" sz="2400" b="1" dirty="0">
                <a:solidFill>
                  <a:schemeClr val="tx1"/>
                </a:solidFill>
                <a:latin typeface="New romans"/>
                <a:cs typeface="Segoe UI Semilight" panose="020B0402040204020203" pitchFamily="34" charset="0"/>
              </a:rPr>
              <a:t>This chapter begins with an explanation of the procedures used for data gathering, sampling, and analysis</a:t>
            </a:r>
            <a:r>
              <a:rPr lang="en-US" sz="2400" b="1" dirty="0">
                <a:solidFill>
                  <a:srgbClr val="0074AF">
                    <a:lumMod val="50000"/>
                  </a:srgbClr>
                </a:solidFill>
                <a:latin typeface="New romans"/>
                <a:cs typeface="Segoe UI Semilight" panose="020B0402040204020203" pitchFamily="34" charset="0"/>
              </a:rPr>
              <a:t>. </a:t>
            </a:r>
          </a:p>
        </p:txBody>
      </p:sp>
      <p:sp>
        <p:nvSpPr>
          <p:cNvPr id="20" name="Content Placeholder 19"/>
          <p:cNvSpPr>
            <a:spLocks noGrp="1"/>
          </p:cNvSpPr>
          <p:nvPr>
            <p:ph idx="18"/>
          </p:nvPr>
        </p:nvSpPr>
        <p:spPr>
          <a:xfrm>
            <a:off x="2053946" y="853647"/>
            <a:ext cx="7527935" cy="2658164"/>
          </a:xfrm>
        </p:spPr>
        <p:txBody>
          <a:bodyPr/>
          <a:lstStyle/>
          <a:p>
            <a:r>
              <a:rPr lang="en-US" sz="4400" dirty="0">
                <a:solidFill>
                  <a:schemeClr val="tx1"/>
                </a:solidFill>
              </a:rPr>
              <a:t>02 </a:t>
            </a:r>
            <a:r>
              <a:rPr lang="en-US" sz="4400" dirty="0">
                <a:solidFill>
                  <a:schemeClr val="tx1"/>
                </a:solidFill>
                <a:latin typeface="New romans"/>
              </a:rPr>
              <a:t>Methodology</a:t>
            </a:r>
          </a:p>
          <a:p>
            <a:endParaRPr lang="en-US" sz="4400" dirty="0">
              <a:solidFill>
                <a:schemeClr val="tx1"/>
              </a:solidFill>
            </a:endParaRPr>
          </a:p>
        </p:txBody>
      </p:sp>
    </p:spTree>
    <p:extLst>
      <p:ext uri="{BB962C8B-B14F-4D97-AF65-F5344CB8AC3E}">
        <p14:creationId xmlns:p14="http://schemas.microsoft.com/office/powerpoint/2010/main" val="248822630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27421" y="256306"/>
            <a:ext cx="1069461" cy="701731"/>
          </a:xfrm>
        </p:spPr>
        <p:txBody>
          <a:bodyPr/>
          <a:lstStyle/>
          <a:p>
            <a:r>
              <a:rPr lang="en-US" sz="4400" b="1" dirty="0"/>
              <a:t>=&gt;</a:t>
            </a:r>
          </a:p>
        </p:txBody>
      </p:sp>
      <p:sp>
        <p:nvSpPr>
          <p:cNvPr id="6" name="Text Placeholder 5"/>
          <p:cNvSpPr>
            <a:spLocks noGrp="1"/>
          </p:cNvSpPr>
          <p:nvPr>
            <p:ph type="body" sz="quarter" idx="16"/>
          </p:nvPr>
        </p:nvSpPr>
        <p:spPr>
          <a:xfrm>
            <a:off x="2956276" y="256307"/>
            <a:ext cx="9084398" cy="701731"/>
          </a:xfrm>
        </p:spPr>
        <p:txBody>
          <a:bodyPr/>
          <a:lstStyle/>
          <a:p>
            <a:r>
              <a:rPr lang="en-US" sz="4400" dirty="0"/>
              <a:t>Our Conceptual framework</a:t>
            </a:r>
          </a:p>
        </p:txBody>
      </p:sp>
      <p:sp>
        <p:nvSpPr>
          <p:cNvPr id="7" name="Slide Number Placeholder 6"/>
          <p:cNvSpPr>
            <a:spLocks noGrp="1"/>
          </p:cNvSpPr>
          <p:nvPr>
            <p:ph type="sldNum" sz="quarter" idx="4"/>
          </p:nvPr>
        </p:nvSpPr>
        <p:spPr/>
        <p:txBody>
          <a:bodyPr/>
          <a:lstStyle/>
          <a:p>
            <a:fld id="{4997E989-D798-4C62-8E93-3D2D613C2488}" type="slidenum">
              <a:rPr lang="en-US" smtClean="0"/>
              <a:pPr/>
              <a:t>9</a:t>
            </a:fld>
            <a:endParaRPr lang="en-US" dirty="0"/>
          </a:p>
        </p:txBody>
      </p:sp>
      <p:pic>
        <p:nvPicPr>
          <p:cNvPr id="8" name="Content Placeholder 2"/>
          <p:cNvPicPr>
            <a:picLocks noGrp="1" noChangeAspect="1"/>
          </p:cNvPicPr>
          <p:nvPr>
            <p:ph idx="1"/>
          </p:nvPr>
        </p:nvPicPr>
        <p:blipFill>
          <a:blip r:embed="rId2"/>
          <a:stretch>
            <a:fillRect/>
          </a:stretch>
        </p:blipFill>
        <p:spPr>
          <a:xfrm>
            <a:off x="2103119" y="1880315"/>
            <a:ext cx="8148463" cy="43101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6776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01425_Powerful Presentations_Win32_mlw - v2" id="{7CBB6D80-F69F-4458-A96A-A39B855A93D5}" vid="{827664DE-2D82-4B7F-8582-8671022436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E6351-E64A-42DD-A554-7DF752222129}">
  <ds:schemaRefs>
    <ds:schemaRef ds:uri="http://schemas.microsoft.com/office/2006/metadata/properties"/>
    <ds:schemaRef ds:uri="http://www.w3.org/2000/xmlns/"/>
    <ds:schemaRef ds:uri="71af3243-3dd4-4a8d-8c0d-dd76da1f02a5"/>
    <ds:schemaRef ds:uri="http://www.w3.org/2001/XMLSchema-instance"/>
  </ds:schemaRefs>
</ds:datastoreItem>
</file>

<file path=customXml/itemProps2.xml><?xml version="1.0" encoding="utf-8"?>
<ds:datastoreItem xmlns:ds="http://schemas.openxmlformats.org/officeDocument/2006/customXml" ds:itemID="{B1C2FF92-1ACE-4D23-9586-85906FF02F9F}">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s>
</ds:datastoreItem>
</file>

<file path=customXml/itemProps3.xml><?xml version="1.0" encoding="utf-8"?>
<ds:datastoreItem xmlns:ds="http://schemas.openxmlformats.org/officeDocument/2006/customXml" ds:itemID="{530CA71C-6B24-463C-853F-076A02E27C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Powerful Presentations</Template>
  <TotalTime>0</TotalTime>
  <Words>2241</Words>
  <Application>Microsoft Office PowerPoint</Application>
  <PresentationFormat>Widescreen</PresentationFormat>
  <Paragraphs>210</Paragraphs>
  <Slides>24</Slides>
  <Notes>11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Storybuilding Neal Creative</vt:lpstr>
      <vt:lpstr>Entrepreneurial Intention Among Generation Z in Sri Lanka</vt:lpstr>
      <vt:lpstr>Group members</vt:lpstr>
      <vt:lpstr>Content</vt:lpstr>
      <vt:lpstr>01</vt:lpstr>
      <vt:lpstr>PowerPoint Presentation</vt:lpstr>
      <vt:lpstr>=&gt;</vt:lpstr>
      <vt:lpstr>PowerPoint Presentation</vt:lpstr>
      <vt:lpstr>PowerPoint Presentation</vt:lpstr>
      <vt:lpstr>=&gt;</vt:lpstr>
      <vt:lpstr>PowerPoint Presentation</vt:lpstr>
      <vt:lpstr>=&gt;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Discussion and Recommendations</vt:lpstr>
      <vt:lpstr>Q &amp; A</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Entrepreneurial Intention Among Generation Z in Sri Lanka</dc:title>
  <dc:subject/>
  <dc:creator/>
  <cp:keywords/>
  <dc:description/>
  <cp:lastModifiedBy>Thilina Shalom</cp:lastModifiedBy>
  <cp:revision>3</cp:revision>
  <dcterms:created xsi:type="dcterms:W3CDTF">2023-08-10T05:03:44Z</dcterms:created>
  <dcterms:modified xsi:type="dcterms:W3CDTF">2023-08-16T04:18:17Z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